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8" r:id="rId3"/>
    <p:sldId id="270" r:id="rId4"/>
    <p:sldId id="272" r:id="rId5"/>
    <p:sldId id="273" r:id="rId6"/>
    <p:sldId id="274" r:id="rId7"/>
    <p:sldId id="279" r:id="rId8"/>
    <p:sldId id="280" r:id="rId9"/>
    <p:sldId id="275" r:id="rId10"/>
    <p:sldId id="276" r:id="rId11"/>
    <p:sldId id="271" r:id="rId12"/>
    <p:sldId id="28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63" userDrawn="1">
          <p15:clr>
            <a:srgbClr val="A4A3A4"/>
          </p15:clr>
        </p15:guide>
        <p15:guide id="3" pos="5568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lly Jones" initials="MJ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6A"/>
    <a:srgbClr val="003366"/>
    <a:srgbClr val="9AA7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87236" autoAdjust="0"/>
  </p:normalViewPr>
  <p:slideViewPr>
    <p:cSldViewPr snapToGrid="0">
      <p:cViewPr>
        <p:scale>
          <a:sx n="100" d="100"/>
          <a:sy n="100" d="100"/>
        </p:scale>
        <p:origin x="594" y="1092"/>
      </p:cViewPr>
      <p:guideLst>
        <p:guide orient="horz" pos="4319"/>
        <p:guide pos="192"/>
        <p:guide pos="5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9557B-970B-4D14-8422-83EAF32FE2AB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350EC2-7EFF-4D68-8464-801EEE540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611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FCA492-98CA-4449-A357-62FEC25B13C6}" type="datetimeFigureOut">
              <a:rPr lang="en-NZ" smtClean="0"/>
              <a:t>25/05/2017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F5DB93-94CB-4EC5-A634-C6BFF1BA64F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77807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baseline="0" dirty="0" smtClean="0"/>
              <a:t>Also – greater level of in-built help text; update to assessment section to reflect new IAF</a:t>
            </a:r>
          </a:p>
          <a:p>
            <a:endParaRPr lang="en-NZ" baseline="0" dirty="0" smtClean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5DB93-94CB-4EC5-A634-C6BFF1BA64FC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70424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Performance measures</a:t>
            </a:r>
            <a:r>
              <a:rPr lang="en-NZ" baseline="0" dirty="0" smtClean="0"/>
              <a:t> tab added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baseline="0" dirty="0" smtClean="0"/>
              <a:t>Minimal changes to remaining tabs – supporting documents and phase pages.</a:t>
            </a:r>
          </a:p>
          <a:p>
            <a:endParaRPr lang="en-NZ" baseline="0" dirty="0" smtClean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5DB93-94CB-4EC5-A634-C6BFF1BA64FC}" type="slidenum">
              <a:rPr lang="en-NZ" smtClean="0"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612101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Addition of “snapshots” – system</a:t>
            </a:r>
            <a:r>
              <a:rPr lang="en-NZ" baseline="0" dirty="0" smtClean="0"/>
              <a:t> generated snapshots of project details at set trigger points – funding approval, material cost scope adjustments etc</a:t>
            </a:r>
            <a:r>
              <a:rPr lang="en-NZ" baseline="0" smtClean="0"/>
              <a:t>. </a:t>
            </a:r>
            <a:endParaRPr lang="en-NZ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baseline="0" dirty="0" smtClean="0"/>
              <a:t>Minimal changes to remaining tabs – supporting documents and phase pages.</a:t>
            </a:r>
          </a:p>
          <a:p>
            <a:endParaRPr lang="en-NZ" baseline="0" dirty="0" smtClean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5DB93-94CB-4EC5-A634-C6BFF1BA64FC}" type="slidenum">
              <a:rPr lang="en-NZ" smtClean="0"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61210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New fields circled</a:t>
            </a:r>
            <a:r>
              <a:rPr lang="en-NZ" baseline="0" dirty="0" smtClean="0"/>
              <a:t> – Activity identified clearly displayed; primary benefit aligned to ILM benefits and outcomes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5DB93-94CB-4EC5-A634-C6BFF1BA64FC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61210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Contact details, both project</a:t>
            </a:r>
            <a:r>
              <a:rPr lang="en-NZ" baseline="0" dirty="0" smtClean="0"/>
              <a:t> owner and NZTA case manager moved to outline page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5DB93-94CB-4EC5-A634-C6BFF1BA64FC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61210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New</a:t>
            </a:r>
            <a:r>
              <a:rPr lang="en-NZ" baseline="0" dirty="0" smtClean="0"/>
              <a:t> “Business Case Outline” page – requires link to strategic case and programme business case (if appropriate) 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5DB93-94CB-4EC5-A634-C6BFF1BA64FC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61210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Assessment of the business case</a:t>
            </a:r>
            <a:r>
              <a:rPr lang="en-NZ" baseline="0" dirty="0" smtClean="0"/>
              <a:t> by NZTA input directly into TIO. Room for commentary and a drop down box for “Pass/Rework/Fail” rating.</a:t>
            </a:r>
          </a:p>
          <a:p>
            <a:r>
              <a:rPr lang="en-NZ" baseline="0" dirty="0" smtClean="0"/>
              <a:t>8 questions related to the strategic case will flow through from the strategic case in TIO once linked, further 4 questions related to the programme business case (note, if no PBC developed these questions will need to be answered in the improvements module), and the final 4 at funding request for implementation funding.</a:t>
            </a:r>
          </a:p>
          <a:p>
            <a:r>
              <a:rPr lang="en-NZ" baseline="0" dirty="0" smtClean="0"/>
              <a:t>Pass/Rework/Fail rating against every question + a overall business case rating. *You don’t necessarily need a “Pass” on all questions to get an overall “Pass” further guidance on this will be made available soon.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5DB93-94CB-4EC5-A634-C6BFF1BA64FC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61210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Assessment of the business case</a:t>
            </a:r>
            <a:r>
              <a:rPr lang="en-NZ" baseline="0" dirty="0" smtClean="0"/>
              <a:t> by NZTA input directly into TIO. Room for commentary and a drop down box for “Pass/Rework/Fail” rating.</a:t>
            </a:r>
          </a:p>
          <a:p>
            <a:r>
              <a:rPr lang="en-NZ" baseline="0" dirty="0" smtClean="0"/>
              <a:t>8 questions related to the strategic case will flow through from the strategic case in TIO once linked, further 4 questions related to the programme business case (note, if no PBC developed these questions will need to be answered in the improvements module), and the final 4 at funding request for implementation funding.</a:t>
            </a:r>
          </a:p>
          <a:p>
            <a:r>
              <a:rPr lang="en-NZ" baseline="0" dirty="0" smtClean="0"/>
              <a:t>Pass/Rework/Fail rating against every question + a overall business case rating. *You don’t necessarily need a “Pass” on all questions to get an overall “Pass” further guidance on this will be made available soon.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5DB93-94CB-4EC5-A634-C6BFF1BA64FC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61210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Assessment of the business case</a:t>
            </a:r>
            <a:r>
              <a:rPr lang="en-NZ" baseline="0" dirty="0" smtClean="0"/>
              <a:t> by NZTA input directly into TIO. Room for commentary and a drop down box for “Pass/Rework/Fail” rating.</a:t>
            </a:r>
          </a:p>
          <a:p>
            <a:r>
              <a:rPr lang="en-NZ" baseline="0" dirty="0" smtClean="0"/>
              <a:t>8 questions related to the strategic case will flow through from the strategic case in TIO once linked, further 4 questions related to the programme business case (note, if no PBC developed these questions will need to be answered in the improvements module), and the final 4 at funding request for implementation funding.</a:t>
            </a:r>
          </a:p>
          <a:p>
            <a:r>
              <a:rPr lang="en-NZ" baseline="0" dirty="0" smtClean="0"/>
              <a:t>Pass/Rework/Fail rating against every question + a overall business case rating. *You don’t necessarily need a “Pass” on all questions to get an overall “Pass” further guidance on this will be made available soon.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5DB93-94CB-4EC5-A634-C6BFF1BA64FC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61210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Minimal change to cost and benefit appraisal</a:t>
            </a:r>
            <a:r>
              <a:rPr lang="en-NZ" baseline="0" dirty="0" smtClean="0"/>
              <a:t> page. 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5DB93-94CB-4EC5-A634-C6BFF1BA64FC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612101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Assessment</a:t>
            </a:r>
            <a:r>
              <a:rPr lang="en-NZ" baseline="0" dirty="0" smtClean="0"/>
              <a:t> page now has a timeframe dropdown box to give decision makers a sense of the urgency of the problems to be addressed.</a:t>
            </a:r>
          </a:p>
          <a:p>
            <a:r>
              <a:rPr lang="en-NZ" dirty="0" smtClean="0"/>
              <a:t>Suggested results alignment rating provided, based on the benefit</a:t>
            </a:r>
            <a:r>
              <a:rPr lang="en-NZ" baseline="0" dirty="0" smtClean="0"/>
              <a:t> selected on the outline page. This is a suggestion only, the project owner and NZTA IAF assessment sections both have drop down and commentary boxes for results alignment, as it is currently for strategic fit. </a:t>
            </a:r>
          </a:p>
          <a:p>
            <a:r>
              <a:rPr lang="en-NZ" baseline="0" dirty="0" smtClean="0"/>
              <a:t>Effectiveness gone. Cost and benefit appraisal rating and commentary box – no change.</a:t>
            </a:r>
            <a:endParaRPr lang="en-N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5DB93-94CB-4EC5-A634-C6BFF1BA64FC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61210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379" y="475488"/>
            <a:ext cx="8629354" cy="1426464"/>
          </a:xfrm>
        </p:spPr>
        <p:txBody>
          <a:bodyPr anchor="b">
            <a:noAutofit/>
          </a:bodyPr>
          <a:lstStyle>
            <a:lvl1pPr algn="l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4553" y="1920240"/>
            <a:ext cx="8626180" cy="48006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rgbClr val="9AA71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304800" y="475488"/>
            <a:ext cx="1152525" cy="0"/>
          </a:xfrm>
          <a:prstGeom prst="line">
            <a:avLst/>
          </a:prstGeom>
          <a:noFill/>
          <a:ln w="38100">
            <a:solidFill>
              <a:srgbClr val="00456A"/>
            </a:solidFill>
            <a:round/>
            <a:headEnd/>
            <a:tailEnd/>
          </a:ln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304800" y="2658533"/>
            <a:ext cx="8534400" cy="3013414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28014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556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321" y="475488"/>
            <a:ext cx="8630412" cy="1426464"/>
          </a:xfrm>
        </p:spPr>
        <p:txBody>
          <a:bodyPr anchor="b">
            <a:noAutofit/>
          </a:bodyPr>
          <a:lstStyle>
            <a:lvl1pPr algn="l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9845" y="1920240"/>
            <a:ext cx="8620887" cy="46101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rgbClr val="9AA71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304800" y="475488"/>
            <a:ext cx="1152525" cy="0"/>
          </a:xfrm>
          <a:prstGeom prst="line">
            <a:avLst/>
          </a:prstGeom>
          <a:noFill/>
          <a:ln w="38100">
            <a:solidFill>
              <a:srgbClr val="00456A"/>
            </a:solidFill>
            <a:round/>
            <a:headEnd/>
            <a:tailEnd/>
          </a:ln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304800" y="2600326"/>
            <a:ext cx="8510016" cy="307162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92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556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873" y="621792"/>
            <a:ext cx="8635327" cy="630936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84720" y="3858768"/>
            <a:ext cx="1947672" cy="2013838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580783" y="3787775"/>
            <a:ext cx="1944688" cy="0"/>
          </a:xfrm>
          <a:prstGeom prst="line">
            <a:avLst/>
          </a:prstGeom>
          <a:ln w="38100">
            <a:solidFill>
              <a:srgbClr val="AFBD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6372225" y="3787775"/>
            <a:ext cx="1944688" cy="0"/>
          </a:xfrm>
          <a:prstGeom prst="line">
            <a:avLst/>
          </a:prstGeom>
          <a:ln w="38100">
            <a:solidFill>
              <a:srgbClr val="AFBD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8" descr="BG2"/>
          <p:cNvPicPr>
            <a:picLocks noChangeAspect="1" noChangeArrowheads="1"/>
          </p:cNvPicPr>
          <p:nvPr userDrawn="1"/>
        </p:nvPicPr>
        <p:blipFill>
          <a:blip r:embed="rId2"/>
          <a:srcRect t="44409" b="51682"/>
          <a:stretch>
            <a:fillRect/>
          </a:stretch>
        </p:blipFill>
        <p:spPr bwMode="auto">
          <a:xfrm>
            <a:off x="293161" y="260350"/>
            <a:ext cx="8546040" cy="21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ontent Placeholder 5"/>
          <p:cNvSpPr>
            <a:spLocks noGrp="1"/>
          </p:cNvSpPr>
          <p:nvPr>
            <p:ph sz="quarter" idx="16"/>
          </p:nvPr>
        </p:nvSpPr>
        <p:spPr>
          <a:xfrm>
            <a:off x="6369241" y="3858768"/>
            <a:ext cx="1947672" cy="2013838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03200" y="1282549"/>
            <a:ext cx="8636000" cy="355174"/>
          </a:xfrm>
        </p:spPr>
        <p:txBody>
          <a:bodyPr>
            <a:noAutofit/>
          </a:bodyPr>
          <a:lstStyle>
            <a:lvl1pPr>
              <a:defRPr lang="en-US" sz="1800" kern="1200" dirty="0" smtClean="0">
                <a:solidFill>
                  <a:srgbClr val="9AA71D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NZ" dirty="0"/>
          </a:p>
        </p:txBody>
      </p:sp>
      <p:sp>
        <p:nvSpPr>
          <p:cNvPr id="19" name="Content Placeholder 5"/>
          <p:cNvSpPr>
            <a:spLocks noGrp="1"/>
          </p:cNvSpPr>
          <p:nvPr>
            <p:ph sz="quarter" idx="18"/>
          </p:nvPr>
        </p:nvSpPr>
        <p:spPr>
          <a:xfrm>
            <a:off x="670565" y="3869663"/>
            <a:ext cx="1947672" cy="2013838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666628" y="3798670"/>
            <a:ext cx="1944688" cy="0"/>
          </a:xfrm>
          <a:prstGeom prst="line">
            <a:avLst/>
          </a:prstGeom>
          <a:ln w="38100">
            <a:solidFill>
              <a:srgbClr val="AFBD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570033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556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873" y="621792"/>
            <a:ext cx="8635327" cy="630936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7" name="Picture 28" descr="BG2"/>
          <p:cNvPicPr>
            <a:picLocks noChangeAspect="1" noChangeArrowheads="1"/>
          </p:cNvPicPr>
          <p:nvPr userDrawn="1"/>
        </p:nvPicPr>
        <p:blipFill>
          <a:blip r:embed="rId2"/>
          <a:srcRect t="44409" b="51682"/>
          <a:stretch>
            <a:fillRect/>
          </a:stretch>
        </p:blipFill>
        <p:spPr bwMode="auto">
          <a:xfrm>
            <a:off x="293161" y="260350"/>
            <a:ext cx="8546040" cy="21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03200" y="1282549"/>
            <a:ext cx="8636000" cy="355174"/>
          </a:xfrm>
        </p:spPr>
        <p:txBody>
          <a:bodyPr>
            <a:noAutofit/>
          </a:bodyPr>
          <a:lstStyle>
            <a:lvl1pPr>
              <a:defRPr lang="en-US" sz="1800" kern="1200" dirty="0" smtClean="0">
                <a:solidFill>
                  <a:srgbClr val="9AA71D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NZ" dirty="0"/>
          </a:p>
        </p:txBody>
      </p:sp>
      <p:sp>
        <p:nvSpPr>
          <p:cNvPr id="19" name="Content Placeholder 5"/>
          <p:cNvSpPr>
            <a:spLocks noGrp="1"/>
          </p:cNvSpPr>
          <p:nvPr>
            <p:ph sz="quarter" idx="18"/>
          </p:nvPr>
        </p:nvSpPr>
        <p:spPr>
          <a:xfrm>
            <a:off x="261125" y="3853262"/>
            <a:ext cx="1608617" cy="2013838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257188" y="3798670"/>
            <a:ext cx="1606152" cy="0"/>
          </a:xfrm>
          <a:prstGeom prst="line">
            <a:avLst/>
          </a:prstGeom>
          <a:ln w="38100">
            <a:solidFill>
              <a:srgbClr val="AFBD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5"/>
          <p:cNvSpPr>
            <a:spLocks noGrp="1"/>
          </p:cNvSpPr>
          <p:nvPr>
            <p:ph sz="quarter" idx="19"/>
          </p:nvPr>
        </p:nvSpPr>
        <p:spPr>
          <a:xfrm>
            <a:off x="2011612" y="3853262"/>
            <a:ext cx="1608617" cy="2013838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2007675" y="3798670"/>
            <a:ext cx="1606152" cy="0"/>
          </a:xfrm>
          <a:prstGeom prst="line">
            <a:avLst/>
          </a:prstGeom>
          <a:ln w="38100">
            <a:solidFill>
              <a:srgbClr val="AFBD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5"/>
          <p:cNvSpPr>
            <a:spLocks noGrp="1"/>
          </p:cNvSpPr>
          <p:nvPr>
            <p:ph sz="quarter" idx="20"/>
          </p:nvPr>
        </p:nvSpPr>
        <p:spPr>
          <a:xfrm>
            <a:off x="3762099" y="3853262"/>
            <a:ext cx="1608617" cy="2013838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3758162" y="3798670"/>
            <a:ext cx="1606152" cy="0"/>
          </a:xfrm>
          <a:prstGeom prst="line">
            <a:avLst/>
          </a:prstGeom>
          <a:ln w="38100">
            <a:solidFill>
              <a:srgbClr val="AFBD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5"/>
          <p:cNvSpPr>
            <a:spLocks noGrp="1"/>
          </p:cNvSpPr>
          <p:nvPr>
            <p:ph sz="quarter" idx="21"/>
          </p:nvPr>
        </p:nvSpPr>
        <p:spPr>
          <a:xfrm>
            <a:off x="5526234" y="3853262"/>
            <a:ext cx="1608617" cy="2013838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5522297" y="3798670"/>
            <a:ext cx="1606152" cy="0"/>
          </a:xfrm>
          <a:prstGeom prst="line">
            <a:avLst/>
          </a:prstGeom>
          <a:ln w="38100">
            <a:solidFill>
              <a:srgbClr val="AFBD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5"/>
          <p:cNvSpPr>
            <a:spLocks noGrp="1"/>
          </p:cNvSpPr>
          <p:nvPr>
            <p:ph sz="quarter" idx="22"/>
          </p:nvPr>
        </p:nvSpPr>
        <p:spPr>
          <a:xfrm>
            <a:off x="7263073" y="3853262"/>
            <a:ext cx="1608617" cy="2013838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7259136" y="3798670"/>
            <a:ext cx="1606152" cy="0"/>
          </a:xfrm>
          <a:prstGeom prst="line">
            <a:avLst/>
          </a:prstGeom>
          <a:ln w="38100">
            <a:solidFill>
              <a:srgbClr val="AFBD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73717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556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872" y="621792"/>
            <a:ext cx="8635327" cy="630936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23" descr="BG2"/>
          <p:cNvPicPr>
            <a:picLocks noChangeAspect="1" noChangeArrowheads="1"/>
          </p:cNvPicPr>
          <p:nvPr userDrawn="1"/>
        </p:nvPicPr>
        <p:blipFill>
          <a:blip r:embed="rId2"/>
          <a:srcRect t="44409" b="51682"/>
          <a:stretch>
            <a:fillRect/>
          </a:stretch>
        </p:blipFill>
        <p:spPr bwMode="auto">
          <a:xfrm>
            <a:off x="304800" y="260350"/>
            <a:ext cx="8515350" cy="214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3"/>
          <p:cNvSpPr>
            <a:spLocks noGrp="1"/>
          </p:cNvSpPr>
          <p:nvPr>
            <p:ph sz="quarter" idx="10"/>
          </p:nvPr>
        </p:nvSpPr>
        <p:spPr>
          <a:xfrm>
            <a:off x="212721" y="1628775"/>
            <a:ext cx="8626479" cy="3603625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03200" y="1282549"/>
            <a:ext cx="8636000" cy="355174"/>
          </a:xfrm>
        </p:spPr>
        <p:txBody>
          <a:bodyPr>
            <a:noAutofit/>
          </a:bodyPr>
          <a:lstStyle>
            <a:lvl1pPr>
              <a:defRPr lang="en-US" sz="1800" kern="1200" dirty="0" smtClean="0">
                <a:solidFill>
                  <a:srgbClr val="9AA71D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6185217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68" userDrawn="1">
          <p15:clr>
            <a:srgbClr val="FBAE40"/>
          </p15:clr>
        </p15:guide>
        <p15:guide id="3" orient="horz" pos="102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180838" y="1657582"/>
            <a:ext cx="3658362" cy="4261866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875" y="621792"/>
            <a:ext cx="8635326" cy="630936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2343" y="1627632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30" descr="BG2"/>
          <p:cNvPicPr>
            <a:picLocks noChangeAspect="1" noChangeArrowheads="1"/>
          </p:cNvPicPr>
          <p:nvPr userDrawn="1"/>
        </p:nvPicPr>
        <p:blipFill>
          <a:blip r:embed="rId2"/>
          <a:srcRect t="44409" b="51682"/>
          <a:stretch>
            <a:fillRect/>
          </a:stretch>
        </p:blipFill>
        <p:spPr bwMode="auto">
          <a:xfrm>
            <a:off x="301627" y="260350"/>
            <a:ext cx="8537573" cy="2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03200" y="1282549"/>
            <a:ext cx="8636000" cy="355174"/>
          </a:xfrm>
        </p:spPr>
        <p:txBody>
          <a:bodyPr>
            <a:noAutofit/>
          </a:bodyPr>
          <a:lstStyle>
            <a:lvl1pPr>
              <a:defRPr lang="en-US" sz="1800" kern="1200" dirty="0" smtClean="0">
                <a:solidFill>
                  <a:srgbClr val="9AA71D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033261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872" y="621792"/>
            <a:ext cx="8635327" cy="630936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23" descr="BG2"/>
          <p:cNvPicPr>
            <a:picLocks noChangeAspect="1" noChangeArrowheads="1"/>
          </p:cNvPicPr>
          <p:nvPr userDrawn="1"/>
        </p:nvPicPr>
        <p:blipFill>
          <a:blip r:embed="rId2"/>
          <a:srcRect t="44409" b="51682"/>
          <a:stretch>
            <a:fillRect/>
          </a:stretch>
        </p:blipFill>
        <p:spPr bwMode="auto">
          <a:xfrm>
            <a:off x="301628" y="260350"/>
            <a:ext cx="8537572" cy="2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" y="1725933"/>
            <a:ext cx="8494776" cy="4105656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03200" y="1282549"/>
            <a:ext cx="8636000" cy="355174"/>
          </a:xfrm>
        </p:spPr>
        <p:txBody>
          <a:bodyPr/>
          <a:lstStyle>
            <a:lvl1pPr>
              <a:defRPr lang="en-US" sz="1800" kern="1200" dirty="0" smtClean="0">
                <a:solidFill>
                  <a:srgbClr val="9AA71D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662173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20040" y="333375"/>
            <a:ext cx="8494776" cy="5340096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961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6085" y="475488"/>
            <a:ext cx="8633061" cy="14264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789" y="2211513"/>
            <a:ext cx="8623824" cy="35796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315913" y="6024563"/>
            <a:ext cx="8532812" cy="0"/>
            <a:chOff x="204" y="3793"/>
            <a:chExt cx="5375" cy="0"/>
          </a:xfrm>
        </p:grpSpPr>
        <p:sp>
          <p:nvSpPr>
            <p:cNvPr id="8" name="Line 10"/>
            <p:cNvSpPr>
              <a:spLocks noChangeShapeType="1"/>
            </p:cNvSpPr>
            <p:nvPr/>
          </p:nvSpPr>
          <p:spPr bwMode="auto">
            <a:xfrm>
              <a:off x="204" y="3793"/>
              <a:ext cx="926" cy="0"/>
            </a:xfrm>
            <a:prstGeom prst="line">
              <a:avLst/>
            </a:prstGeom>
            <a:noFill/>
            <a:ln w="9525">
              <a:solidFill>
                <a:srgbClr val="AFBD2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Line 11"/>
            <p:cNvSpPr>
              <a:spLocks noChangeShapeType="1"/>
            </p:cNvSpPr>
            <p:nvPr/>
          </p:nvSpPr>
          <p:spPr bwMode="auto">
            <a:xfrm>
              <a:off x="1175" y="3793"/>
              <a:ext cx="4404" cy="0"/>
            </a:xfrm>
            <a:prstGeom prst="line">
              <a:avLst/>
            </a:prstGeom>
            <a:noFill/>
            <a:ln w="9525">
              <a:solidFill>
                <a:srgbClr val="00456A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3850" y="6334125"/>
            <a:ext cx="851376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6604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5" r:id="rId3"/>
    <p:sldLayoutId id="2147483674" r:id="rId4"/>
    <p:sldLayoutId id="2147483662" r:id="rId5"/>
    <p:sldLayoutId id="2147483664" r:id="rId6"/>
    <p:sldLayoutId id="2147483673" r:id="rId7"/>
    <p:sldLayoutId id="2147483667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456A"/>
          </a:solidFill>
          <a:latin typeface="Lucida Sans" panose="020B0602030504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i="0" kern="1200">
          <a:solidFill>
            <a:srgbClr val="003366"/>
          </a:solidFill>
          <a:latin typeface="Lucida Sans" panose="020B0602030504090204" pitchFamily="34" charset="0"/>
          <a:ea typeface="+mn-ea"/>
          <a:cs typeface="Lao UI" panose="020B0502040204020203" pitchFamily="34" charset="0"/>
        </a:defRPr>
      </a:lvl1pPr>
      <a:lvl2pPr marL="3429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9AA71D"/>
        </a:buClr>
        <a:buFont typeface="Arial" panose="020B0604020202020204" pitchFamily="34" charset="0"/>
        <a:buChar char="•"/>
        <a:defRPr sz="1800" i="0" kern="1200">
          <a:solidFill>
            <a:srgbClr val="003366"/>
          </a:solidFill>
          <a:latin typeface="Lucida Sans" panose="020B0602030504090204" pitchFamily="34" charset="0"/>
          <a:ea typeface="+mn-ea"/>
          <a:cs typeface="Lao UI" panose="020B0502040204020203" pitchFamily="34" charset="0"/>
        </a:defRPr>
      </a:lvl2pPr>
      <a:lvl3pPr marL="6858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9AA71D"/>
        </a:buClr>
        <a:buFont typeface="Arial" panose="020B0604020202020204" pitchFamily="34" charset="0"/>
        <a:buChar char="•"/>
        <a:defRPr sz="1800" i="0" kern="1200">
          <a:solidFill>
            <a:srgbClr val="003366"/>
          </a:solidFill>
          <a:latin typeface="Lucida Sans" panose="020B0602030504090204" pitchFamily="34" charset="0"/>
          <a:ea typeface="+mn-ea"/>
          <a:cs typeface="Lao UI" panose="020B0502040204020203" pitchFamily="34" charset="0"/>
        </a:defRPr>
      </a:lvl3pPr>
      <a:lvl4pPr marL="10287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9AA71D"/>
        </a:buClr>
        <a:buFont typeface="Arial" panose="020B0604020202020204" pitchFamily="34" charset="0"/>
        <a:buChar char="•"/>
        <a:defRPr sz="1800" i="0" kern="1200">
          <a:solidFill>
            <a:srgbClr val="003366"/>
          </a:solidFill>
          <a:latin typeface="Lucida Sans" panose="020B0602030504090204" pitchFamily="34" charset="0"/>
          <a:ea typeface="+mn-ea"/>
          <a:cs typeface="Lao UI" panose="020B0502040204020203" pitchFamily="34" charset="0"/>
        </a:defRPr>
      </a:lvl4pPr>
      <a:lvl5pPr marL="13716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9AA71D"/>
        </a:buClr>
        <a:buFont typeface="Arial" panose="020B0604020202020204" pitchFamily="34" charset="0"/>
        <a:buChar char="•"/>
        <a:defRPr sz="1800" i="0" kern="1200">
          <a:solidFill>
            <a:srgbClr val="003366"/>
          </a:solidFill>
          <a:latin typeface="Lucida Sans" panose="020B0602030504090204" pitchFamily="34" charset="0"/>
          <a:ea typeface="+mn-ea"/>
          <a:cs typeface="Lao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192" userDrawn="1">
          <p15:clr>
            <a:srgbClr val="F26B43"/>
          </p15:clr>
        </p15:guide>
        <p15:guide id="3" pos="55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 smtClean="0"/>
              <a:t>TIO changes: 2018-21 NLTP</a:t>
            </a:r>
            <a:endParaRPr lang="en-NZ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 smtClean="0"/>
              <a:t>Improvements– detail for takeaway </a:t>
            </a:r>
            <a:endParaRPr lang="en-NZ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" b="69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1838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Improvements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NZ" dirty="0" smtClean="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NZ" dirty="0" smtClean="0"/>
              <a:t>TIO changes – in depth</a:t>
            </a:r>
            <a:endParaRPr lang="en-NZ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" y="1576387"/>
            <a:ext cx="7802446" cy="436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362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Improvements</a:t>
            </a:r>
            <a:endParaRPr lang="en-NZ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NZ" dirty="0" smtClean="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NZ" dirty="0" smtClean="0"/>
              <a:t>TIO changes – in depth</a:t>
            </a:r>
            <a:endParaRPr lang="en-N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964747"/>
            <a:ext cx="5257799" cy="500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09625" y="2495550"/>
            <a:ext cx="2428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 smtClean="0">
                <a:solidFill>
                  <a:srgbClr val="FF0000"/>
                </a:solidFill>
              </a:rPr>
              <a:t>New module for performance measures</a:t>
            </a:r>
            <a:endParaRPr lang="en-N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07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Improvements</a:t>
            </a:r>
            <a:endParaRPr lang="en-NZ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NZ" dirty="0" smtClean="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NZ" dirty="0" smtClean="0"/>
              <a:t>TIO changes – in depth</a:t>
            </a:r>
            <a:endParaRPr lang="en-N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647826"/>
            <a:ext cx="852462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309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Improvements</a:t>
            </a:r>
            <a:endParaRPr lang="en-NZ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NZ" dirty="0" smtClean="0">
                <a:solidFill>
                  <a:srgbClr val="00456A"/>
                </a:solidFill>
              </a:rPr>
              <a:t>Questions reviewed to ensure all questions that remain are important to our decision making</a:t>
            </a:r>
            <a:endParaRPr lang="en-NZ" dirty="0">
              <a:solidFill>
                <a:srgbClr val="00456A"/>
              </a:solidFill>
            </a:endParaRPr>
          </a:p>
          <a:p>
            <a:endParaRPr lang="en-NZ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NZ" dirty="0" smtClean="0">
                <a:solidFill>
                  <a:srgbClr val="00456A"/>
                </a:solidFill>
              </a:rPr>
              <a:t>Clarity of primary benefits and corresponding outcome class, with improved benefit reporting.</a:t>
            </a:r>
            <a:endParaRPr lang="en-NZ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NZ" dirty="0" smtClean="0"/>
              <a:t>Key changes in TIO</a:t>
            </a:r>
            <a:endParaRPr lang="en-NZ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8"/>
          </p:nvPr>
        </p:nvSpPr>
        <p:spPr>
          <a:xfrm>
            <a:off x="670563" y="3869663"/>
            <a:ext cx="2072637" cy="2013838"/>
          </a:xfrm>
        </p:spPr>
        <p:txBody>
          <a:bodyPr/>
          <a:lstStyle/>
          <a:p>
            <a:r>
              <a:rPr lang="en-NZ" dirty="0" smtClean="0"/>
              <a:t>Aligning with business case approach – ensuring BCA principles utilised in development of programme</a:t>
            </a:r>
            <a:endParaRPr lang="en-NZ" dirty="0"/>
          </a:p>
          <a:p>
            <a:endParaRPr lang="en-NZ" dirty="0"/>
          </a:p>
        </p:txBody>
      </p:sp>
      <p:sp>
        <p:nvSpPr>
          <p:cNvPr id="18" name="Oval 17"/>
          <p:cNvSpPr/>
          <p:nvPr/>
        </p:nvSpPr>
        <p:spPr>
          <a:xfrm>
            <a:off x="676275" y="1755647"/>
            <a:ext cx="1943099" cy="1892428"/>
          </a:xfrm>
          <a:prstGeom prst="ellipse">
            <a:avLst/>
          </a:prstGeom>
          <a:solidFill>
            <a:srgbClr val="9AA71D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4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 of the business case</a:t>
            </a:r>
            <a:endParaRPr lang="en-US" sz="14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543300" y="1755647"/>
            <a:ext cx="2000250" cy="1892428"/>
          </a:xfrm>
          <a:prstGeom prst="ellipse">
            <a:avLst/>
          </a:prstGeom>
          <a:solidFill>
            <a:srgbClr val="9AA71D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4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Redundant fields removed &amp; greater transparency</a:t>
            </a:r>
            <a:endParaRPr lang="en-US" sz="8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257925" y="1755647"/>
            <a:ext cx="2076450" cy="1892428"/>
          </a:xfrm>
          <a:prstGeom prst="ellipse">
            <a:avLst/>
          </a:prstGeom>
          <a:solidFill>
            <a:srgbClr val="9AA71D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for benefit reporting </a:t>
            </a:r>
            <a:endParaRPr lang="en-US" sz="16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40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Improvements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NZ" dirty="0" smtClean="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NZ" dirty="0" smtClean="0"/>
              <a:t>TIO changes – in depth</a:t>
            </a:r>
            <a:endParaRPr lang="en-N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16" y="1543050"/>
            <a:ext cx="7145118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2133600" y="1943100"/>
            <a:ext cx="1552575" cy="5334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6562725" y="4680525"/>
            <a:ext cx="1" cy="44767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15050" y="4095750"/>
            <a:ext cx="1524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b="1" dirty="0" smtClean="0">
                <a:solidFill>
                  <a:srgbClr val="FF0000"/>
                </a:solidFill>
              </a:rPr>
              <a:t>Outcome class displayed</a:t>
            </a:r>
            <a:endParaRPr lang="en-NZ" sz="1600" b="1" dirty="0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3686175" y="3333750"/>
            <a:ext cx="1038225" cy="2667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895850" y="2914650"/>
            <a:ext cx="2495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b="1" dirty="0" smtClean="0">
                <a:solidFill>
                  <a:srgbClr val="FF0000"/>
                </a:solidFill>
              </a:rPr>
              <a:t>Greater use of inbuilt help text by clicking on [?]</a:t>
            </a:r>
            <a:endParaRPr lang="en-NZ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8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Improvements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203196" y="1620920"/>
            <a:ext cx="8626479" cy="3603625"/>
          </a:xfrm>
        </p:spPr>
        <p:txBody>
          <a:bodyPr/>
          <a:lstStyle/>
          <a:p>
            <a:r>
              <a:rPr lang="en-NZ" dirty="0" smtClean="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NZ" dirty="0" smtClean="0"/>
              <a:t>TIO changes – in depth</a:t>
            </a:r>
            <a:endParaRPr lang="en-NZ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81985"/>
            <a:ext cx="6334125" cy="4399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29275" y="2544010"/>
            <a:ext cx="2600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 smtClean="0">
                <a:solidFill>
                  <a:srgbClr val="FF0000"/>
                </a:solidFill>
              </a:rPr>
              <a:t>Contact details moved to outline page</a:t>
            </a:r>
            <a:endParaRPr lang="en-N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99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Improvements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NZ" dirty="0" smtClean="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NZ" dirty="0" smtClean="0"/>
              <a:t>TIO changes – in depth</a:t>
            </a:r>
            <a:endParaRPr lang="en-NZ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752600"/>
            <a:ext cx="685800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154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Improvements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NZ" dirty="0" smtClean="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NZ" dirty="0" smtClean="0"/>
              <a:t>TIO changes – in depth</a:t>
            </a:r>
            <a:endParaRPr lang="en-NZ" dirty="0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324099"/>
            <a:ext cx="8100215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10400" y="1800879"/>
            <a:ext cx="1543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b="1" dirty="0">
                <a:solidFill>
                  <a:srgbClr val="FF0000"/>
                </a:solidFill>
              </a:rPr>
              <a:t>Pass/Rework/Fail ratings selected</a:t>
            </a:r>
          </a:p>
        </p:txBody>
      </p:sp>
      <p:cxnSp>
        <p:nvCxnSpPr>
          <p:cNvPr id="8" name="Straight Arrow Connector 7"/>
          <p:cNvCxnSpPr>
            <a:stCxn id="3" idx="2"/>
          </p:cNvCxnSpPr>
          <p:nvPr/>
        </p:nvCxnSpPr>
        <p:spPr>
          <a:xfrm>
            <a:off x="7781925" y="2324099"/>
            <a:ext cx="0" cy="33337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238500" y="2247900"/>
            <a:ext cx="514350" cy="93345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752850" y="1819929"/>
            <a:ext cx="1733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b="1" dirty="0" smtClean="0">
                <a:solidFill>
                  <a:srgbClr val="FF0000"/>
                </a:solidFill>
              </a:rPr>
              <a:t>Further in-built help text </a:t>
            </a:r>
            <a:endParaRPr lang="en-NZ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3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Improvements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NZ" dirty="0" smtClean="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NZ" dirty="0" smtClean="0"/>
              <a:t>TIO changes – in depth</a:t>
            </a:r>
            <a:endParaRPr lang="en-N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3" y="2040376"/>
            <a:ext cx="7553325" cy="392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895725" y="1455601"/>
            <a:ext cx="1733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b="1" dirty="0" smtClean="0">
                <a:solidFill>
                  <a:srgbClr val="FF0000"/>
                </a:solidFill>
              </a:rPr>
              <a:t>Further in-built help text </a:t>
            </a:r>
            <a:endParaRPr lang="en-NZ" sz="1600" b="1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>
            <a:stCxn id="5122" idx="0"/>
          </p:cNvCxnSpPr>
          <p:nvPr/>
        </p:nvCxnSpPr>
        <p:spPr>
          <a:xfrm flipH="1">
            <a:off x="3409948" y="2040376"/>
            <a:ext cx="661988" cy="143794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229350" y="2040376"/>
            <a:ext cx="1543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b="1" dirty="0">
                <a:solidFill>
                  <a:srgbClr val="FF0000"/>
                </a:solidFill>
              </a:rPr>
              <a:t>Pass/Rework/Fail ratings selected</a:t>
            </a:r>
          </a:p>
        </p:txBody>
      </p:sp>
      <p:cxnSp>
        <p:nvCxnSpPr>
          <p:cNvPr id="8" name="Straight Arrow Connector 7"/>
          <p:cNvCxnSpPr>
            <a:stCxn id="3" idx="2"/>
          </p:cNvCxnSpPr>
          <p:nvPr/>
        </p:nvCxnSpPr>
        <p:spPr>
          <a:xfrm>
            <a:off x="7000875" y="2563596"/>
            <a:ext cx="0" cy="33337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18" y="2214713"/>
            <a:ext cx="8261890" cy="37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Improvements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NZ" dirty="0" smtClean="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NZ" dirty="0" smtClean="0"/>
              <a:t>TIO changes – in depth</a:t>
            </a:r>
            <a:endParaRPr lang="en-NZ" dirty="0"/>
          </a:p>
        </p:txBody>
      </p:sp>
      <p:sp>
        <p:nvSpPr>
          <p:cNvPr id="14" name="TextBox 13"/>
          <p:cNvSpPr txBox="1"/>
          <p:nvPr/>
        </p:nvSpPr>
        <p:spPr>
          <a:xfrm>
            <a:off x="4071936" y="1455601"/>
            <a:ext cx="1733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b="1" dirty="0" smtClean="0">
                <a:solidFill>
                  <a:srgbClr val="FF0000"/>
                </a:solidFill>
              </a:rPr>
              <a:t>Further in-built help text </a:t>
            </a:r>
            <a:endParaRPr lang="en-NZ" sz="1600" b="1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647950" y="2040376"/>
            <a:ext cx="1423986" cy="128384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867525" y="1691493"/>
            <a:ext cx="1543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b="1" dirty="0">
                <a:solidFill>
                  <a:srgbClr val="FF0000"/>
                </a:solidFill>
              </a:rPr>
              <a:t>Pass/Rework/Fail ratings selected</a:t>
            </a:r>
          </a:p>
        </p:txBody>
      </p:sp>
      <p:cxnSp>
        <p:nvCxnSpPr>
          <p:cNvPr id="8" name="Straight Arrow Connector 7"/>
          <p:cNvCxnSpPr>
            <a:stCxn id="3" idx="2"/>
          </p:cNvCxnSpPr>
          <p:nvPr/>
        </p:nvCxnSpPr>
        <p:spPr>
          <a:xfrm>
            <a:off x="7639050" y="2214713"/>
            <a:ext cx="0" cy="33337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649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Improvements</a:t>
            </a:r>
            <a:endParaRPr lang="en-NZ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NZ" dirty="0" smtClean="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NZ" dirty="0" smtClean="0"/>
              <a:t>TIO changes – in depth</a:t>
            </a:r>
            <a:endParaRPr lang="en-N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1588381"/>
            <a:ext cx="6967537" cy="4398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42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ZTA External PowerPoint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NZTA External PowerPoint Template.potx" id="{BDE9F58E-9B74-42B2-BDF1-1D00766E7B41}" vid="{13139653-9905-4BA2-83CD-DAEE8FC859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NZTA External PowerPoint Template</Template>
  <TotalTime>177</TotalTime>
  <Words>793</Words>
  <Application>Microsoft Office PowerPoint</Application>
  <PresentationFormat>On-screen Show (4:3)</PresentationFormat>
  <Paragraphs>82</Paragraphs>
  <Slides>12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NZTA External PowerPoint Template</vt:lpstr>
      <vt:lpstr>TIO changes: 2018-21 NLTP</vt:lpstr>
      <vt:lpstr>Improvements</vt:lpstr>
      <vt:lpstr>Improvements</vt:lpstr>
      <vt:lpstr>Improvements</vt:lpstr>
      <vt:lpstr>Improvements</vt:lpstr>
      <vt:lpstr>Improvements</vt:lpstr>
      <vt:lpstr>Improvements</vt:lpstr>
      <vt:lpstr>Improvements</vt:lpstr>
      <vt:lpstr>Improvements</vt:lpstr>
      <vt:lpstr>Improvements</vt:lpstr>
      <vt:lpstr>Improvements</vt:lpstr>
      <vt:lpstr>Improvements</vt:lpstr>
    </vt:vector>
  </TitlesOfParts>
  <Company>NZ Transport Agency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Tong</dc:creator>
  <dc:description>Designed by NZTA developed by Allfields</dc:description>
  <cp:lastModifiedBy>Graeme Belliss</cp:lastModifiedBy>
  <cp:revision>15</cp:revision>
  <dcterms:created xsi:type="dcterms:W3CDTF">2017-05-22T02:52:53Z</dcterms:created>
  <dcterms:modified xsi:type="dcterms:W3CDTF">2017-05-24T23:57:54Z</dcterms:modified>
</cp:coreProperties>
</file>