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286" r:id="rId3"/>
    <p:sldId id="298" r:id="rId4"/>
    <p:sldId id="289" r:id="rId5"/>
    <p:sldId id="290" r:id="rId6"/>
    <p:sldId id="291" r:id="rId7"/>
    <p:sldId id="293" r:id="rId8"/>
    <p:sldId id="278" r:id="rId9"/>
    <p:sldId id="287" r:id="rId10"/>
    <p:sldId id="281" r:id="rId11"/>
    <p:sldId id="295" r:id="rId12"/>
    <p:sldId id="284" r:id="rId13"/>
    <p:sldId id="285" r:id="rId14"/>
    <p:sldId id="288" r:id="rId15"/>
    <p:sldId id="294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A71D"/>
    <a:srgbClr val="00456A"/>
    <a:srgbClr val="00456B"/>
    <a:srgbClr val="0045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86751" autoAdjust="0"/>
  </p:normalViewPr>
  <p:slideViewPr>
    <p:cSldViewPr snapToGrid="0">
      <p:cViewPr>
        <p:scale>
          <a:sx n="66" d="100"/>
          <a:sy n="66" d="100"/>
        </p:scale>
        <p:origin x="-1944" y="-480"/>
      </p:cViewPr>
      <p:guideLst>
        <p:guide orient="horz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6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4F07C-E30B-4239-9582-6ECB90780848}" type="datetimeFigureOut">
              <a:rPr lang="en-NZ" smtClean="0"/>
              <a:t>12/06/2017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DDCC0-DE53-48E8-9810-D6F6B2090EE6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412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hub.nzta.govt.nz/otcsdav/nodes/21152603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Extremely</a:t>
            </a:r>
            <a:r>
              <a:rPr lang="en-NZ" baseline="0" dirty="0" smtClean="0"/>
              <a:t> brief opening on what TIO is and does</a:t>
            </a:r>
          </a:p>
          <a:p>
            <a:r>
              <a:rPr lang="en-NZ" baseline="0" dirty="0" smtClean="0"/>
              <a:t>Looking to improve customer satisfaction by 10%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1DD3-D81C-46A1-8E46-B6B9C6301BA9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72321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*Areas where information will prepopulate from include but are not limited to: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Strategic Case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Answers provided</a:t>
            </a:r>
            <a:r>
              <a:rPr lang="en-NZ" sz="2400" baseline="0" dirty="0" smtClean="0"/>
              <a:t> to the </a:t>
            </a:r>
            <a:r>
              <a:rPr lang="en-NZ" sz="2400" dirty="0" smtClean="0"/>
              <a:t>8 questions at first stage</a:t>
            </a:r>
          </a:p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** Refined cost and benefit information, and</a:t>
            </a:r>
            <a:r>
              <a:rPr lang="en-NZ" sz="2400" baseline="0" dirty="0" smtClean="0"/>
              <a:t> justification based on an acceptable BCR to proceed to the next stage </a:t>
            </a:r>
            <a:endParaRPr lang="en-NZ" sz="240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10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452582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200" dirty="0" smtClean="0"/>
              <a:t>*These assessments information is entered by NZTA</a:t>
            </a:r>
            <a:r>
              <a:rPr lang="en-NZ" sz="1200" baseline="0" dirty="0" smtClean="0"/>
              <a:t> investment advisors </a:t>
            </a:r>
          </a:p>
          <a:p>
            <a:pPr marL="342900" marR="0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200" baseline="0" dirty="0" smtClean="0"/>
              <a:t>** Refer to inheritance – these include </a:t>
            </a:r>
            <a:r>
              <a:rPr lang="en-NZ" sz="1200" dirty="0" smtClean="0"/>
              <a:t>assessment</a:t>
            </a:r>
            <a:r>
              <a:rPr lang="en-NZ" sz="1200" baseline="0" dirty="0" smtClean="0"/>
              <a:t> stages, GPS alignment, benefits and outcomes sought  </a:t>
            </a:r>
            <a:endParaRPr lang="en-NZ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11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01399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dirty="0" smtClean="0"/>
              <a:t>* Please refer to TIO demonstration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dirty="0" smtClean="0"/>
              <a:t>** Please refer to the</a:t>
            </a:r>
            <a:r>
              <a:rPr lang="en-NZ" baseline="0" dirty="0" smtClean="0"/>
              <a:t> example upload template</a:t>
            </a:r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12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8516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Its</a:t>
            </a:r>
            <a:r>
              <a:rPr lang="en-NZ" baseline="0" dirty="0" smtClean="0"/>
              <a:t> important to note that </a:t>
            </a:r>
            <a:r>
              <a:rPr lang="en-NZ" dirty="0" smtClean="0"/>
              <a:t>Resilience Improvements started in the 2015-18 NLTP</a:t>
            </a:r>
            <a:r>
              <a:rPr lang="en-NZ" baseline="0" dirty="0" smtClean="0"/>
              <a:t> all </a:t>
            </a:r>
            <a:r>
              <a:rPr lang="en-NZ" dirty="0" smtClean="0"/>
              <a:t>Resilience activities will fall under Improvements for the 2018- 21 NLTP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13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29496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* Refer to TIO</a:t>
            </a:r>
            <a:r>
              <a:rPr lang="en-NZ" sz="2400" baseline="0" dirty="0" smtClean="0"/>
              <a:t> demonstration  </a:t>
            </a:r>
            <a:endParaRPr lang="en-NZ" sz="2400" dirty="0" smtClean="0"/>
          </a:p>
          <a:p>
            <a:pPr marL="342900" lvl="0" indent="-342900" algn="just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** transport access is required for housing development/ it would assist in preparing the network for safer in-vehicle and/or driverless technology/ it would enable data and information that improves transport management and user choice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2400" dirty="0" smtClean="0"/>
              <a:t>Further detail on results alignment criteria please refer to the draft GPS and draft IAF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 smtClean="0"/>
              <a:t>Note –</a:t>
            </a:r>
            <a:r>
              <a:rPr lang="en-NZ" sz="2800" baseline="0" dirty="0" smtClean="0"/>
              <a:t> the d</a:t>
            </a:r>
            <a:r>
              <a:rPr lang="en-NZ" sz="2800" dirty="0" smtClean="0"/>
              <a:t>efault BCR for stock effluent disposal sites will need to change currently</a:t>
            </a:r>
            <a:r>
              <a:rPr lang="en-NZ" sz="2800" baseline="0" dirty="0" smtClean="0"/>
              <a:t> these are 12+</a:t>
            </a:r>
            <a:endParaRPr lang="en-NZ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 smtClean="0"/>
              <a:t>Note - A new rating for infrastructure reaching end-of-life – this was</a:t>
            </a:r>
            <a:r>
              <a:rPr lang="en-NZ" sz="2800" baseline="0" dirty="0" smtClean="0"/>
              <a:t> p</a:t>
            </a:r>
            <a:r>
              <a:rPr lang="en-NZ" sz="2800" dirty="0" smtClean="0"/>
              <a:t>reviously BCR=99, now PV-</a:t>
            </a:r>
            <a:r>
              <a:rPr lang="en-NZ" sz="2800" dirty="0" err="1" smtClean="0"/>
              <a:t>WoL</a:t>
            </a:r>
            <a:r>
              <a:rPr lang="en-NZ" sz="2800" dirty="0" smtClean="0"/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NZ" sz="2400" dirty="0" smtClean="0"/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NZ" sz="2400" dirty="0" smtClean="0"/>
          </a:p>
          <a:p>
            <a:pPr marL="342900" lvl="0" indent="-342900" algn="just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endParaRPr lang="en-N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14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7613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* Please refer to TIO demonstration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15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72478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* Please refer to TIO demonstration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16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72478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An</a:t>
            </a:r>
            <a:r>
              <a:rPr lang="en-NZ" baseline="0" dirty="0" smtClean="0"/>
              <a:t> improvement either fills a gap in the </a:t>
            </a:r>
            <a:r>
              <a:rPr lang="en-NZ" baseline="0" dirty="0" err="1" smtClean="0"/>
              <a:t>CLoS</a:t>
            </a:r>
            <a:r>
              <a:rPr lang="en-NZ" baseline="0" dirty="0" smtClean="0"/>
              <a:t> or improves how we currently deliver services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94026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NZ" sz="1200" dirty="0" smtClean="0"/>
              <a:t>Assessment under the IAF</a:t>
            </a:r>
            <a:r>
              <a:rPr lang="en-NZ" sz="1200" baseline="0" dirty="0" smtClean="0"/>
              <a:t> prioritises all proposals for input into the moderation process</a:t>
            </a:r>
            <a:endParaRPr lang="en-NZ" sz="120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NZ" sz="1200" dirty="0" smtClean="0"/>
              <a:t>*This includes how the Assessment of the Business Case provides a consistent assessment approach to all investment proposals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81096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200" dirty="0" smtClean="0"/>
              <a:t>*The business</a:t>
            </a:r>
            <a:r>
              <a:rPr lang="en-NZ" sz="1200" baseline="0" dirty="0" smtClean="0"/>
              <a:t> case must </a:t>
            </a:r>
            <a:r>
              <a:rPr lang="en-NZ" sz="1200" dirty="0" smtClean="0"/>
              <a:t>clearly demonstrates the value of investing in a </a:t>
            </a:r>
            <a:r>
              <a:rPr lang="en-NZ" sz="1200" dirty="0" err="1" smtClean="0"/>
              <a:t>CLoS</a:t>
            </a:r>
            <a:r>
              <a:rPr lang="en-NZ" sz="1200" dirty="0" smtClean="0"/>
              <a:t> change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3832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b="0" dirty="0" smtClean="0"/>
              <a:t>The default results</a:t>
            </a:r>
            <a:r>
              <a:rPr lang="en-NZ" sz="1200" b="0" baseline="0" dirty="0" smtClean="0"/>
              <a:t> alignment rating </a:t>
            </a:r>
            <a:r>
              <a:rPr lang="en-NZ" sz="1200" b="0" dirty="0" smtClean="0"/>
              <a:t>is 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b="0" dirty="0" smtClean="0"/>
              <a:t>In</a:t>
            </a:r>
            <a:r>
              <a:rPr lang="en-NZ" sz="1200" b="0" baseline="0" dirty="0" smtClean="0"/>
              <a:t> the majority of cases  the results alignment will g</a:t>
            </a:r>
            <a:r>
              <a:rPr lang="en-NZ" sz="1200" b="0" dirty="0" smtClean="0"/>
              <a:t>enerally be based on gaps in customer levels of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b="0" dirty="0" smtClean="0"/>
              <a:t>In a nutshell: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sz="1200" b="0" dirty="0" smtClean="0"/>
              <a:t>Medium rating addresses an </a:t>
            </a:r>
            <a:r>
              <a:rPr lang="en-NZ" sz="1200" b="0" dirty="0" smtClean="0">
                <a:solidFill>
                  <a:srgbClr val="FF0000"/>
                </a:solidFill>
              </a:rPr>
              <a:t>identified</a:t>
            </a:r>
            <a:r>
              <a:rPr lang="en-NZ" sz="1200" b="0" dirty="0" smtClean="0"/>
              <a:t> gap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sz="1200" b="0" dirty="0" smtClean="0"/>
              <a:t>High rating addresses a </a:t>
            </a:r>
            <a:r>
              <a:rPr lang="en-NZ" sz="1200" b="0" dirty="0" smtClean="0">
                <a:solidFill>
                  <a:srgbClr val="FF0000"/>
                </a:solidFill>
              </a:rPr>
              <a:t>significant</a:t>
            </a:r>
            <a:r>
              <a:rPr lang="en-NZ" sz="1200" b="0" dirty="0" smtClean="0"/>
              <a:t> gap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NZ" sz="1200" b="0" dirty="0" smtClean="0"/>
              <a:t>Very High rating addresses,</a:t>
            </a:r>
            <a:r>
              <a:rPr lang="en-NZ" sz="1200" b="0" baseline="0" dirty="0" smtClean="0"/>
              <a:t> or is in response to a </a:t>
            </a:r>
            <a:r>
              <a:rPr lang="en-NZ" sz="1200" b="0" dirty="0" smtClean="0">
                <a:solidFill>
                  <a:srgbClr val="FF0000"/>
                </a:solidFill>
              </a:rPr>
              <a:t>specific</a:t>
            </a:r>
            <a:r>
              <a:rPr lang="en-NZ" sz="1200" b="0" dirty="0" smtClean="0"/>
              <a:t> Governmen</a:t>
            </a:r>
            <a:r>
              <a:rPr lang="en-NZ" sz="1200" b="0" baseline="0" dirty="0" smtClean="0"/>
              <a:t>t </a:t>
            </a:r>
            <a:r>
              <a:rPr lang="en-NZ" sz="1200" b="0" dirty="0" smtClean="0"/>
              <a:t>priority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5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62857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200" dirty="0" smtClean="0"/>
              <a:t>Currently, in these activity classes, the Transport Agency uses proxies to determine the significance of the problem, issue or opportunity.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200" dirty="0" smtClean="0"/>
              <a:t>A New Zealand level of service for cycling is in development and will be available in 2018.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sz="1200" dirty="0" smtClean="0"/>
              <a:t>For journeys that are best served by cycling the Transport Agency uses NZ Transport Agency </a:t>
            </a:r>
            <a:r>
              <a:rPr lang="en-NZ" sz="1200" dirty="0" smtClean="0">
                <a:hlinkClick r:id="rId3"/>
              </a:rPr>
              <a:t>Cycling network </a:t>
            </a:r>
            <a:r>
              <a:rPr lang="en-NZ" sz="1200" dirty="0" smtClean="0"/>
              <a:t>guidance for the application of </a:t>
            </a:r>
            <a:r>
              <a:rPr lang="en-NZ" sz="1200" dirty="0" err="1" smtClean="0"/>
              <a:t>Austroads</a:t>
            </a:r>
            <a:r>
              <a:rPr lang="en-NZ" sz="1200" dirty="0" smtClean="0"/>
              <a:t> Levels of Service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NZ" sz="1200" dirty="0" smtClean="0"/>
              <a:t>For journeys that are best served by public transport, the Transport Agency uses the investment partner’s business case or supporting evidence to guide options and services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51000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*</a:t>
            </a:r>
            <a:r>
              <a:rPr lang="en-NZ" baseline="0" dirty="0" smtClean="0"/>
              <a:t> This is for the majority of cases, however we appreciate that at times there are exceptions to the rule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43466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NZ" dirty="0" smtClean="0"/>
              <a:t>Inheritance</a:t>
            </a:r>
            <a:r>
              <a:rPr lang="en-NZ" baseline="0" dirty="0" smtClean="0"/>
              <a:t> refers to the NZTA Investment Assessment Checklist (16 questions). Assessment builds on the answers at previous stage(s).</a:t>
            </a:r>
            <a:endParaRPr lang="en-NZ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NZ" dirty="0" smtClean="0"/>
              <a:t>Pete </a:t>
            </a:r>
            <a:r>
              <a:rPr lang="en-NZ" dirty="0" smtClean="0"/>
              <a:t>and Mike to discuss</a:t>
            </a:r>
            <a:r>
              <a:rPr lang="en-NZ" baseline="0" dirty="0" smtClean="0"/>
              <a:t> current changes in TIO and how they impact Improvements and the users experience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8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93880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1200" dirty="0" smtClean="0"/>
              <a:t>There is no specific number of passes required at the individual question level to determine the overall outcome of the Assessment of the Business Case.</a:t>
            </a:r>
            <a:endParaRPr lang="en-NZ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DDCC0-DE53-48E8-9810-D6F6B2090EE6}" type="slidenum">
              <a:rPr lang="en-NZ" smtClean="0"/>
              <a:t>9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87615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Thick Blu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97" y="595037"/>
            <a:ext cx="8333569" cy="932688"/>
          </a:xfrm>
        </p:spPr>
        <p:txBody>
          <a:bodyPr anchor="t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212743" y="1737937"/>
            <a:ext cx="8330123" cy="40719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691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90" y="594360"/>
            <a:ext cx="8324427" cy="932688"/>
          </a:xfrm>
        </p:spPr>
        <p:txBody>
          <a:bodyPr anchor="t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289" y="1554480"/>
            <a:ext cx="8315966" cy="722376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9AA71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57200" y="2423160"/>
            <a:ext cx="8220456" cy="39593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6197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Cov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741" y="603504"/>
            <a:ext cx="8316644" cy="932688"/>
          </a:xfrm>
        </p:spPr>
        <p:txBody>
          <a:bodyPr anchor="t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741" y="1554480"/>
            <a:ext cx="8307500" cy="722376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9AA71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8" y="2420888"/>
            <a:ext cx="822350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772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547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829" y="595037"/>
            <a:ext cx="8636784" cy="9326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29" y="1834091"/>
            <a:ext cx="86367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Lucida Sans" panose="020B0602030504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Lucida Sans" panose="020B0602030504020204" pitchFamily="34" charset="0"/>
                <a:ea typeface="+mn-ea"/>
                <a:cs typeface="+mn-cs"/>
              </a:rPr>
              <a:t>Second level</a:t>
            </a:r>
          </a:p>
          <a:p>
            <a:pPr marL="0" marR="0" lvl="2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Lucida Sans" panose="020B0602030504020204" pitchFamily="34" charset="0"/>
                <a:ea typeface="+mn-ea"/>
                <a:cs typeface="+mn-cs"/>
              </a:rPr>
              <a:t>Third level</a:t>
            </a:r>
          </a:p>
          <a:p>
            <a:pPr marL="0" marR="0" lvl="3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Lucida Sans" panose="020B0602030504020204" pitchFamily="34" charset="0"/>
                <a:ea typeface="+mn-ea"/>
                <a:cs typeface="+mn-cs"/>
              </a:rPr>
              <a:t>Fourth level</a:t>
            </a:r>
          </a:p>
          <a:p>
            <a:pPr marL="0" marR="0" lvl="4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Lucida Sans" panose="020B0602030504020204" pitchFamily="34" charset="0"/>
                <a:ea typeface="+mn-ea"/>
                <a:cs typeface="+mn-cs"/>
              </a:rPr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Lucida Sans" panose="020B0602030504020204" pitchFamily="34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20" y="6502523"/>
            <a:ext cx="1669002" cy="1703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803" y="0"/>
            <a:ext cx="1874573" cy="6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79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1" r:id="rId2"/>
    <p:sldLayoutId id="214748367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456A"/>
          </a:solidFill>
          <a:latin typeface="Lucida Sans" panose="020B060203050402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rgbClr val="00456B"/>
          </a:solidFill>
          <a:latin typeface="Lucida Sans" panose="020B0602030504020204" pitchFamily="34" charset="0"/>
          <a:ea typeface="+mn-ea"/>
          <a:cs typeface="+mn-cs"/>
        </a:defRPr>
      </a:lvl1pPr>
      <a:lvl2pPr marL="342900" marR="0" indent="-3429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9AA71D"/>
        </a:buClr>
        <a:buSzTx/>
        <a:buFont typeface="Arial" panose="020B0604020202020204" pitchFamily="34" charset="0"/>
        <a:buChar char="•"/>
        <a:tabLst/>
        <a:defRPr sz="2000" kern="1200">
          <a:solidFill>
            <a:srgbClr val="00456B"/>
          </a:solidFill>
          <a:latin typeface="Lucida Sans" panose="020B0602030504020204" pitchFamily="34" charset="0"/>
          <a:ea typeface="+mn-ea"/>
          <a:cs typeface="+mn-cs"/>
        </a:defRPr>
      </a:lvl2pPr>
      <a:lvl3pPr marL="685800" marR="0" indent="-3429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9AA71D"/>
        </a:buClr>
        <a:buSzTx/>
        <a:buFont typeface="Arial" panose="020B0604020202020204" pitchFamily="34" charset="0"/>
        <a:buChar char="•"/>
        <a:tabLst/>
        <a:defRPr sz="2000" kern="1200">
          <a:solidFill>
            <a:srgbClr val="00456B"/>
          </a:solidFill>
          <a:latin typeface="Lucida Sans" panose="020B0602030504020204" pitchFamily="34" charset="0"/>
          <a:ea typeface="+mn-ea"/>
          <a:cs typeface="+mn-cs"/>
        </a:defRPr>
      </a:lvl3pPr>
      <a:lvl4pPr marL="1028700" marR="0" indent="-3429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9AA71D"/>
        </a:buClr>
        <a:buSzTx/>
        <a:buFont typeface="Arial" panose="020B0604020202020204" pitchFamily="34" charset="0"/>
        <a:buChar char="•"/>
        <a:tabLst/>
        <a:defRPr sz="2000" kern="1200">
          <a:solidFill>
            <a:srgbClr val="00456B"/>
          </a:solidFill>
          <a:latin typeface="Lucida Sans" panose="020B0602030504020204" pitchFamily="34" charset="0"/>
          <a:ea typeface="+mn-ea"/>
          <a:cs typeface="+mn-cs"/>
        </a:defRPr>
      </a:lvl4pPr>
      <a:lvl5pPr marL="1371600" marR="0" indent="-342900" algn="l" defTabSz="914400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9AA71D"/>
        </a:buClr>
        <a:buSzTx/>
        <a:buFont typeface="Arial" panose="020B0604020202020204" pitchFamily="34" charset="0"/>
        <a:buChar char="•"/>
        <a:tabLst/>
        <a:defRPr sz="2000" kern="1200">
          <a:solidFill>
            <a:srgbClr val="00456B"/>
          </a:solidFill>
          <a:latin typeface="Lucida Sans" panose="020B0602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1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ta.govt.nz/planning-and-investment/planning/201821-national-land-transport-programme/investment-decision-makin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ikb.co.n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2018/21 NLTP - Improvements</a:t>
            </a:r>
            <a:endParaRPr lang="en-N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48" y="2420888"/>
            <a:ext cx="822350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2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TIO - Inheritance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12219" y="1321501"/>
            <a:ext cx="7688687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Inheritance in respect to TIO is when specific information will prepopulate certain fields based on an the initial input of information -  the details will feed </a:t>
            </a:r>
            <a:r>
              <a:rPr lang="en-NZ" sz="2400" dirty="0"/>
              <a:t>through to </a:t>
            </a:r>
            <a:r>
              <a:rPr lang="en-NZ" sz="2400" dirty="0" smtClean="0"/>
              <a:t>subsequent phases of the proposal development in TIO*</a:t>
            </a:r>
            <a:endParaRPr lang="en-NZ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When a strategic </a:t>
            </a:r>
            <a:r>
              <a:rPr lang="en-NZ" sz="2400" dirty="0"/>
              <a:t>case </a:t>
            </a:r>
            <a:r>
              <a:rPr lang="en-NZ" sz="2400" dirty="0" smtClean="0"/>
              <a:t>is reviewed the </a:t>
            </a:r>
            <a:r>
              <a:rPr lang="en-NZ" sz="2400" dirty="0"/>
              <a:t>changes must be entered through strategic case screen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BCR </a:t>
            </a:r>
            <a:r>
              <a:rPr lang="en-NZ" sz="2400" dirty="0" smtClean="0"/>
              <a:t>is not </a:t>
            </a:r>
            <a:r>
              <a:rPr lang="en-NZ" sz="2400" dirty="0"/>
              <a:t>inherited from </a:t>
            </a:r>
            <a:r>
              <a:rPr lang="en-NZ" sz="2400" dirty="0" smtClean="0"/>
              <a:t>Programme Business Case stage so this information will be re-calculated at each proposal phase**</a:t>
            </a:r>
            <a:endParaRPr lang="en-NZ" sz="2400" dirty="0"/>
          </a:p>
          <a:p>
            <a:pPr>
              <a:spcBef>
                <a:spcPts val="600"/>
              </a:spcBef>
            </a:pP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4139807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TIO - Strategic case module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56823" y="1318153"/>
            <a:ext cx="7688687" cy="464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In most cases this will be the first time information is entered into TIO for the </a:t>
            </a:r>
            <a:r>
              <a:rPr lang="en-NZ" sz="2400" dirty="0"/>
              <a:t>i</a:t>
            </a:r>
            <a:r>
              <a:rPr lang="en-NZ" sz="2400" dirty="0" smtClean="0"/>
              <a:t>mprovement proposal</a:t>
            </a:r>
          </a:p>
          <a:p>
            <a:pPr marL="342900" indent="-342900" algn="just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The Transport Agency assess the merits of the strategic case based on the information provide by the investment partner*</a:t>
            </a:r>
          </a:p>
          <a:p>
            <a:pPr marL="342900" indent="-342900" algn="just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The information entered at this point will feeds through </a:t>
            </a:r>
            <a:r>
              <a:rPr lang="en-NZ" sz="2400" dirty="0"/>
              <a:t>to </a:t>
            </a:r>
            <a:r>
              <a:rPr lang="en-NZ" sz="2400" dirty="0" smtClean="0"/>
              <a:t>subsequent stages**</a:t>
            </a:r>
            <a:endParaRPr lang="en-NZ" sz="2400" dirty="0"/>
          </a:p>
          <a:p>
            <a:pPr marL="342900" indent="-342900" algn="just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This information input is mandatory requirement </a:t>
            </a:r>
            <a:r>
              <a:rPr lang="en-NZ" sz="2400" dirty="0"/>
              <a:t>for </a:t>
            </a:r>
            <a:r>
              <a:rPr lang="en-NZ" sz="2400" dirty="0" smtClean="0"/>
              <a:t>all activities</a:t>
            </a:r>
            <a:endParaRPr lang="en-NZ" sz="2400" dirty="0"/>
          </a:p>
          <a:p>
            <a:pPr marL="342900" indent="-342900" algn="just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The strategic case can be used as a reference point for one or more activities – this is very </a:t>
            </a:r>
            <a:r>
              <a:rPr lang="en-NZ" sz="2400" dirty="0"/>
              <a:t>useful to see </a:t>
            </a:r>
            <a:r>
              <a:rPr lang="en-NZ" sz="2400" dirty="0" smtClean="0"/>
              <a:t>the relationship across activities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179821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TIO - Benefits </a:t>
            </a:r>
            <a:r>
              <a:rPr lang="en-NZ" dirty="0"/>
              <a:t>c</a:t>
            </a:r>
            <a:r>
              <a:rPr lang="en-NZ" dirty="0" smtClean="0"/>
              <a:t>apture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56822" y="1500746"/>
            <a:ext cx="7688687" cy="3470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Within TIO there is a Cost Benefit Appraisal screen where benefit and cost information is captured *</a:t>
            </a:r>
          </a:p>
          <a:p>
            <a:pPr marL="342900" indent="-342900" algn="just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Data is prepopulated in TIO if the input templates are used** - simplified procedures</a:t>
            </a:r>
          </a:p>
          <a:p>
            <a:pPr marL="342900" indent="-342900" algn="just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All data is consolidated in the summary </a:t>
            </a:r>
            <a:r>
              <a:rPr lang="en-NZ" sz="2400" dirty="0"/>
              <a:t>EEM </a:t>
            </a:r>
            <a:r>
              <a:rPr lang="en-NZ" sz="2400" dirty="0" smtClean="0"/>
              <a:t>worksheet**</a:t>
            </a:r>
            <a:endParaRPr lang="en-NZ" sz="2400" dirty="0"/>
          </a:p>
          <a:p>
            <a:pPr marL="342900" indent="-342900" algn="just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The information that is captured at this time will be used </a:t>
            </a:r>
            <a:r>
              <a:rPr lang="en-NZ" sz="2400" dirty="0"/>
              <a:t>in benefit and outcomes </a:t>
            </a:r>
            <a:r>
              <a:rPr lang="en-NZ" sz="2400" dirty="0" smtClean="0"/>
              <a:t>reporting - All of which aims to increases </a:t>
            </a:r>
            <a:r>
              <a:rPr lang="en-NZ" sz="2400" dirty="0"/>
              <a:t>transparency of decision-making </a:t>
            </a:r>
          </a:p>
        </p:txBody>
      </p:sp>
    </p:spTree>
    <p:extLst>
      <p:ext uri="{BB962C8B-B14F-4D97-AF65-F5344CB8AC3E}">
        <p14:creationId xmlns:p14="http://schemas.microsoft.com/office/powerpoint/2010/main" val="388415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TIO - Resilience Improvements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56823" y="1455313"/>
            <a:ext cx="7688687" cy="3100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These types of improvements have been reassigned from maintenance programmes </a:t>
            </a:r>
          </a:p>
          <a:p>
            <a:pPr marL="342900" indent="-342900" algn="just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The strategic case in most case will still be an Activity </a:t>
            </a:r>
            <a:r>
              <a:rPr lang="en-NZ" sz="2400" dirty="0"/>
              <a:t>Management </a:t>
            </a:r>
            <a:r>
              <a:rPr lang="en-NZ" sz="2400" dirty="0" smtClean="0"/>
              <a:t>Plan</a:t>
            </a:r>
          </a:p>
          <a:p>
            <a:pPr marL="342900" indent="-342900" algn="just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The assessment requirements for improvements will apply and use the same TIO improvements template  </a:t>
            </a:r>
          </a:p>
          <a:p>
            <a:pPr algn="just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</a:pP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38841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TIO - Very high rating 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746975" y="1300037"/>
            <a:ext cx="768868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rating will appear in TIO based on the following </a:t>
            </a:r>
            <a:r>
              <a:rPr lang="en-NZ" sz="2400" dirty="0" smtClean="0"/>
              <a:t>*</a:t>
            </a:r>
            <a:endParaRPr lang="en-NZ" sz="24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An  improvement activity can achieve a very high results alignment rating it addresses one of the key GPS results areas**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Improvement activities have a very high cost benefit appraisal rating if the BCR is 10+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A proposal may still be considered eligible if either results alignment or BCR  are below  the minimum threshold</a:t>
            </a:r>
          </a:p>
        </p:txBody>
      </p:sp>
    </p:spTree>
    <p:extLst>
      <p:ext uri="{BB962C8B-B14F-4D97-AF65-F5344CB8AC3E}">
        <p14:creationId xmlns:p14="http://schemas.microsoft.com/office/powerpoint/2010/main" val="77541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TIO – Information snapshots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746974" y="1740909"/>
            <a:ext cx="768868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TIO will make a recording of submitted information at each approval phase </a:t>
            </a:r>
            <a:endParaRPr lang="en-NZ" sz="24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This information will show a comparative view through life of the  improvement activity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By baselining the improvement activity, users will be able to view cost, scope and time adjustments</a:t>
            </a:r>
            <a:endParaRPr lang="en-NZ" sz="24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The ability to view the snapshot functionality is </a:t>
            </a:r>
            <a:r>
              <a:rPr lang="en-NZ" sz="2400" dirty="0"/>
              <a:t>accessible through </a:t>
            </a:r>
            <a:r>
              <a:rPr lang="en-NZ" sz="2400" dirty="0" smtClean="0"/>
              <a:t>the activity record*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962102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Supporting Information 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746974" y="1740909"/>
            <a:ext cx="768868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</a:pPr>
            <a:r>
              <a:rPr lang="en-NZ" sz="2400" dirty="0" smtClean="0"/>
              <a:t>For further information please refer to the following sources of information:</a:t>
            </a:r>
            <a:endParaRPr lang="en-NZ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Investment Decision Making Website </a:t>
            </a:r>
            <a:r>
              <a:rPr lang="en-NZ" sz="2400" dirty="0" smtClean="0">
                <a:hlinkClick r:id="rId3"/>
              </a:rPr>
              <a:t>http</a:t>
            </a:r>
            <a:r>
              <a:rPr lang="en-NZ" sz="2400" dirty="0">
                <a:hlinkClick r:id="rId3"/>
              </a:rPr>
              <a:t>://</a:t>
            </a:r>
            <a:r>
              <a:rPr lang="en-NZ" sz="2400" dirty="0" smtClean="0">
                <a:hlinkClick r:id="rId3"/>
              </a:rPr>
              <a:t>www.nzta.govt.nz/planning-and-investment/planning/201821-national-land-transport-programme/investment-decision-making</a:t>
            </a:r>
            <a:endParaRPr lang="en-NZ" sz="24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PIKB </a:t>
            </a:r>
            <a:r>
              <a:rPr lang="en-NZ" sz="2400" dirty="0"/>
              <a:t>- </a:t>
            </a:r>
            <a:r>
              <a:rPr lang="en-NZ" sz="2400" dirty="0">
                <a:hlinkClick r:id="rId4"/>
              </a:rPr>
              <a:t>https://www.pikb.co.nz</a:t>
            </a:r>
            <a:r>
              <a:rPr lang="en-NZ" sz="2400" dirty="0" smtClean="0">
                <a:hlinkClick r:id="rId4"/>
              </a:rPr>
              <a:t>/</a:t>
            </a:r>
            <a:endParaRPr lang="en-NZ" sz="2400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 smtClean="0"/>
              <a:t>Or contact your Local Regional Investment Advisor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164249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Overview </a:t>
            </a:r>
            <a:r>
              <a:rPr lang="en-NZ" dirty="0" smtClean="0"/>
              <a:t>of Improvements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424544" y="1455313"/>
            <a:ext cx="8352064" cy="434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00"/>
              </a:spcBef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altLang="en-US" sz="2400" dirty="0"/>
              <a:t>A Improvement activity is a stand alone activity  that  leads to an improvement:</a:t>
            </a:r>
          </a:p>
          <a:p>
            <a:pPr marL="685800" lvl="1" indent="-342900">
              <a:spcBef>
                <a:spcPts val="500"/>
              </a:spcBef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activity addresses a gap in Customer Levels of Service (</a:t>
            </a:r>
            <a:r>
              <a:rPr lang="en-NZ" sz="2400" dirty="0" err="1"/>
              <a:t>CLoS</a:t>
            </a:r>
            <a:r>
              <a:rPr lang="en-NZ" sz="2400" dirty="0"/>
              <a:t>)</a:t>
            </a:r>
          </a:p>
          <a:p>
            <a:pPr marL="685800" lvl="1" indent="-342900">
              <a:spcBef>
                <a:spcPts val="500"/>
              </a:spcBef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activity improves efficiency of the land transport system in delivering existing </a:t>
            </a:r>
            <a:r>
              <a:rPr lang="en-NZ" sz="2400" dirty="0" err="1"/>
              <a:t>CLoS</a:t>
            </a:r>
            <a:endParaRPr lang="en-NZ" sz="2400" dirty="0"/>
          </a:p>
          <a:p>
            <a:pPr marL="34290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altLang="en-US" sz="2400" dirty="0"/>
              <a:t>Activities include but are not limited to </a:t>
            </a:r>
            <a:r>
              <a:rPr lang="en-NZ" sz="2400" dirty="0"/>
              <a:t>State Highway improvements, Local road improvements, Regional improvements, Resilience improvements (used to be preventive maintenance), Walking and cycling improvements, Public transport improvements</a:t>
            </a:r>
            <a:endParaRPr lang="en-N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9885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Moderation process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424544" y="1221142"/>
            <a:ext cx="8352064" cy="420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NZ" sz="2400" dirty="0" smtClean="0"/>
              <a:t>The moderation process aims to provide a consistent national view across all proposals within activity classes and ensuring that investment levels are consistent with the GPS priorities. The moderation process  aims to:</a:t>
            </a:r>
          </a:p>
          <a:p>
            <a:pPr marL="342900" lvl="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Provide you with a better understanding of why and how we make investment decisions </a:t>
            </a:r>
          </a:p>
          <a:p>
            <a:pPr marL="342900" lvl="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Ensure the clarity and transparency principles are embedded in the way we work*</a:t>
            </a:r>
          </a:p>
          <a:p>
            <a:pPr marL="342900" lvl="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Deliver a prioritised programme of work relating to improvement activities through the </a:t>
            </a:r>
            <a:r>
              <a:rPr lang="en-NZ" sz="2400" dirty="0" smtClean="0"/>
              <a:t>NLTP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81591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Conditions for funding improvements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379561" y="1281889"/>
            <a:ext cx="8540151" cy="405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NZ" sz="2400" dirty="0"/>
              <a:t>All </a:t>
            </a:r>
            <a:r>
              <a:rPr lang="en-NZ" sz="2400" dirty="0" smtClean="0"/>
              <a:t>the following conditions </a:t>
            </a:r>
            <a:r>
              <a:rPr lang="en-NZ" sz="2400" dirty="0"/>
              <a:t>must be met </a:t>
            </a:r>
            <a:r>
              <a:rPr lang="en-NZ" sz="2400" dirty="0">
                <a:cs typeface="Lucida Sans" panose="020B0602040502020204" pitchFamily="34" charset="0"/>
              </a:rPr>
              <a:t>when </a:t>
            </a:r>
            <a:r>
              <a:rPr lang="en-NZ" sz="2400" dirty="0" smtClean="0">
                <a:cs typeface="Lucida Sans" panose="020B0602040502020204" pitchFamily="34" charset="0"/>
              </a:rPr>
              <a:t>an </a:t>
            </a:r>
            <a:r>
              <a:rPr lang="en-NZ" sz="2400" dirty="0">
                <a:cs typeface="Lucida Sans" panose="020B0602040502020204" pitchFamily="34" charset="0"/>
              </a:rPr>
              <a:t>improvement proposal is submitted for funding approval during the NLTP </a:t>
            </a:r>
            <a:r>
              <a:rPr lang="en-NZ" sz="2400" dirty="0" smtClean="0">
                <a:cs typeface="Lucida Sans" panose="020B0602040502020204" pitchFamily="34" charset="0"/>
              </a:rPr>
              <a:t>period:</a:t>
            </a:r>
            <a:endParaRPr lang="en-NZ" sz="2400" dirty="0">
              <a:cs typeface="Lucida Sans" panose="020B0602040502020204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An activity will be considered for funding if it is already included in the NLTP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As long as there is funding available in the appropriate activity class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At the time the funding request is made the improvement is supported by a robust business case*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investment partner demonstrates their readiness and ability to deliver the improvement </a:t>
            </a:r>
          </a:p>
        </p:txBody>
      </p:sp>
    </p:spTree>
    <p:extLst>
      <p:ext uri="{BB962C8B-B14F-4D97-AF65-F5344CB8AC3E}">
        <p14:creationId xmlns:p14="http://schemas.microsoft.com/office/powerpoint/2010/main" val="269226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Results Alignment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56822" y="1301732"/>
            <a:ext cx="8021351" cy="4947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For the 2018-21 NLTP, the results alignment rating will be used by the Transport Agency to assess the significance of a problem, issue or opportunity relative to desired results set out in the GPS</a:t>
            </a:r>
          </a:p>
          <a:p>
            <a:pPr marL="34290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rating assessment is not an indication of how well a programme or activity is being optimised and delivered by an organisation</a:t>
            </a:r>
          </a:p>
          <a:p>
            <a:pPr marL="34290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By default, the results alignment rating for Improvement Activities is low</a:t>
            </a:r>
          </a:p>
          <a:p>
            <a:pPr marL="34290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A medium result alignment rating indicates that a network or issue being managed will largely meet the appropriate customer levels of service</a:t>
            </a:r>
          </a:p>
        </p:txBody>
      </p:sp>
    </p:spTree>
    <p:extLst>
      <p:ext uri="{BB962C8B-B14F-4D97-AF65-F5344CB8AC3E}">
        <p14:creationId xmlns:p14="http://schemas.microsoft.com/office/powerpoint/2010/main" val="375621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Customer Levels of Service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45670" y="1261749"/>
            <a:ext cx="8021351" cy="457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Transport Agency recognises that customer levels of service measures are not fully developed for all activities</a:t>
            </a:r>
          </a:p>
          <a:p>
            <a:pPr marL="34290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In the case of road improvements, the One Network Road Classification (ONRC) has been adopted by the sector to ensure national consistency in the levels of service delivered by a network across the classification hierarchy</a:t>
            </a:r>
          </a:p>
          <a:p>
            <a:pPr marL="342900" lvl="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For safety levels of service the Transport Agency adopts a thresholds for medium and high safety risk derived from Safer Journeys areas of concern</a:t>
            </a:r>
          </a:p>
          <a:p>
            <a:pPr marL="342900" lvl="0" indent="-342900"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For public transport and walking and cycling no nationally consistent level of service or classification exists </a:t>
            </a:r>
          </a:p>
        </p:txBody>
      </p:sp>
    </p:spTree>
    <p:extLst>
      <p:ext uri="{BB962C8B-B14F-4D97-AF65-F5344CB8AC3E}">
        <p14:creationId xmlns:p14="http://schemas.microsoft.com/office/powerpoint/2010/main" val="38123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Cost &amp; Benefit Appraisal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56820" y="1179962"/>
            <a:ext cx="8021351" cy="523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Improvement Activities are given a rating in bands for cost benefit appraisal based on their benefit-cost ratios* 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BCRs incorporate whole-of-life costs and benefits 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BCRs are in the following bands:</a:t>
            </a:r>
          </a:p>
          <a:p>
            <a:pPr marL="800100" lvl="2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below 1</a:t>
            </a:r>
          </a:p>
          <a:p>
            <a:pPr marL="800100" lvl="2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between 1 and 2.9</a:t>
            </a:r>
          </a:p>
          <a:p>
            <a:pPr marL="800100" lvl="2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between 3 and 4.9</a:t>
            </a:r>
          </a:p>
          <a:p>
            <a:pPr marL="800100" lvl="2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between 5 and 9.9</a:t>
            </a:r>
          </a:p>
          <a:p>
            <a:pPr marL="800100" lvl="2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10 or above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Project level funding approvals will be made on the basis of the calculated BCR rather than the bands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000" dirty="0"/>
              <a:t>At the programme business case phase, bands provide sufficient basis for prioritisation given the uncertainty around the high level costs and benefits</a:t>
            </a:r>
          </a:p>
        </p:txBody>
      </p:sp>
    </p:spTree>
    <p:extLst>
      <p:ext uri="{BB962C8B-B14F-4D97-AF65-F5344CB8AC3E}">
        <p14:creationId xmlns:p14="http://schemas.microsoft.com/office/powerpoint/2010/main" val="2235231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822" y="442637"/>
            <a:ext cx="8775053" cy="932688"/>
          </a:xfrm>
        </p:spPr>
        <p:txBody>
          <a:bodyPr>
            <a:noAutofit/>
          </a:bodyPr>
          <a:lstStyle/>
          <a:p>
            <a:r>
              <a:rPr lang="en-NZ" dirty="0" smtClean="0"/>
              <a:t>TIO changes at a glance?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84932" y="1272719"/>
            <a:ext cx="8330123" cy="4071938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NZ" dirty="0" smtClean="0">
                <a:solidFill>
                  <a:schemeClr val="tx1"/>
                </a:solidFill>
                <a:latin typeface="+mn-lt"/>
              </a:rPr>
              <a:t>We use TIO to capture and manage investment proposals and the templates have been designed to incorporate investment partner feedback to achieve the following;  </a:t>
            </a:r>
          </a:p>
          <a:p>
            <a:pPr marL="685800" lvl="1">
              <a:spcAft>
                <a:spcPts val="600"/>
              </a:spcAft>
            </a:pPr>
            <a:r>
              <a:rPr lang="en-NZ" dirty="0">
                <a:solidFill>
                  <a:schemeClr val="tx1"/>
                </a:solidFill>
                <a:latin typeface="+mn-lt"/>
              </a:rPr>
              <a:t>Assessment of Business Case (ABC) module added</a:t>
            </a:r>
          </a:p>
          <a:p>
            <a:pPr marL="685800" lvl="1">
              <a:spcAft>
                <a:spcPts val="600"/>
              </a:spcAft>
            </a:pPr>
            <a:r>
              <a:rPr lang="en-NZ" dirty="0">
                <a:solidFill>
                  <a:schemeClr val="tx1"/>
                </a:solidFill>
                <a:latin typeface="+mn-lt"/>
              </a:rPr>
              <a:t>Redundant fields removed</a:t>
            </a:r>
          </a:p>
          <a:p>
            <a:pPr marL="685800" lvl="1">
              <a:spcAft>
                <a:spcPts val="600"/>
              </a:spcAft>
            </a:pPr>
            <a:r>
              <a:rPr lang="en-NZ" dirty="0">
                <a:solidFill>
                  <a:schemeClr val="tx1"/>
                </a:solidFill>
                <a:latin typeface="+mn-lt"/>
              </a:rPr>
              <a:t>Better inheritance</a:t>
            </a:r>
          </a:p>
          <a:p>
            <a:pPr marL="685800" lvl="1">
              <a:spcAft>
                <a:spcPts val="600"/>
              </a:spcAft>
            </a:pPr>
            <a:r>
              <a:rPr lang="en-NZ" dirty="0">
                <a:solidFill>
                  <a:schemeClr val="tx1"/>
                </a:solidFill>
                <a:latin typeface="+mn-lt"/>
              </a:rPr>
              <a:t>Support for benefit reporting and management</a:t>
            </a:r>
          </a:p>
          <a:p>
            <a:pPr marL="685800" lvl="1">
              <a:spcAft>
                <a:spcPts val="600"/>
              </a:spcAft>
            </a:pPr>
            <a:r>
              <a:rPr lang="en-NZ" dirty="0">
                <a:solidFill>
                  <a:schemeClr val="tx1"/>
                </a:solidFill>
                <a:latin typeface="+mn-lt"/>
              </a:rPr>
              <a:t>Greater transparency</a:t>
            </a:r>
          </a:p>
          <a:p>
            <a:pPr marL="685800" lvl="1">
              <a:spcAft>
                <a:spcPts val="600"/>
              </a:spcAft>
            </a:pPr>
            <a:r>
              <a:rPr lang="en-NZ" dirty="0">
                <a:solidFill>
                  <a:schemeClr val="tx1"/>
                </a:solidFill>
                <a:latin typeface="+mn-lt"/>
              </a:rPr>
              <a:t>Explicit recording of decision documents (by NZTA)</a:t>
            </a:r>
          </a:p>
          <a:p>
            <a:pPr marL="685800" lvl="1">
              <a:spcAft>
                <a:spcPts val="600"/>
              </a:spcAft>
            </a:pPr>
            <a:r>
              <a:rPr lang="en-NZ" dirty="0">
                <a:solidFill>
                  <a:schemeClr val="tx1"/>
                </a:solidFill>
                <a:latin typeface="+mn-lt"/>
              </a:rPr>
              <a:t>“Snapshots” part of transparency measures</a:t>
            </a:r>
          </a:p>
          <a:p>
            <a:pPr marL="685800" lvl="1">
              <a:spcAft>
                <a:spcPts val="600"/>
              </a:spcAft>
            </a:pPr>
            <a:r>
              <a:rPr lang="en-NZ" dirty="0">
                <a:solidFill>
                  <a:schemeClr val="tx1"/>
                </a:solidFill>
                <a:latin typeface="+mn-lt"/>
              </a:rPr>
              <a:t>Greater level of in-built guidance</a:t>
            </a:r>
          </a:p>
        </p:txBody>
      </p:sp>
    </p:spTree>
    <p:extLst>
      <p:ext uri="{BB962C8B-B14F-4D97-AF65-F5344CB8AC3E}">
        <p14:creationId xmlns:p14="http://schemas.microsoft.com/office/powerpoint/2010/main" val="19360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TIO – Business Case Approach (BCA)</a:t>
            </a: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656823" y="1455313"/>
            <a:ext cx="7688687" cy="459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TIO reflects the 16 questions used in the assessment of robustness of application of the BCA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16 questions </a:t>
            </a:r>
            <a:r>
              <a:rPr lang="en-NZ" sz="2400" dirty="0" smtClean="0"/>
              <a:t>address: </a:t>
            </a:r>
            <a:endParaRPr lang="en-NZ" sz="2400" dirty="0"/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Strategic case stage (8) 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Programme business case (4)</a:t>
            </a:r>
          </a:p>
          <a:p>
            <a:pPr marL="800100" lvl="1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Implementation approval (4)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business case is assessed as pass/rework/fail at a question and proposal level</a:t>
            </a:r>
          </a:p>
          <a:p>
            <a:pPr marL="342900" indent="-342900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9AA71D"/>
              </a:buClr>
              <a:buFont typeface="Arial" panose="020B0604020202020204" pitchFamily="34" charset="0"/>
              <a:buChar char="•"/>
            </a:pPr>
            <a:r>
              <a:rPr lang="en-NZ" sz="2400" dirty="0"/>
              <a:t>The outcome of the assessment of individual questions will inform and influence the overall pass, rework or fail of the investment </a:t>
            </a:r>
            <a:r>
              <a:rPr lang="en-NZ" sz="2400" dirty="0" smtClean="0"/>
              <a:t>proposal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8763915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ZTA">
      <a:dk1>
        <a:sysClr val="windowText" lastClr="000000"/>
      </a:dk1>
      <a:lt1>
        <a:sysClr val="window" lastClr="FFFFFF"/>
      </a:lt1>
      <a:dk2>
        <a:srgbClr val="78976D"/>
      </a:dk2>
      <a:lt2>
        <a:srgbClr val="CF8B2D"/>
      </a:lt2>
      <a:accent1>
        <a:srgbClr val="19456B"/>
      </a:accent1>
      <a:accent2>
        <a:srgbClr val="AFBD22"/>
      </a:accent2>
      <a:accent3>
        <a:srgbClr val="CA4142"/>
      </a:accent3>
      <a:accent4>
        <a:srgbClr val="908070"/>
      </a:accent4>
      <a:accent5>
        <a:srgbClr val="2575AE"/>
      </a:accent5>
      <a:accent6>
        <a:srgbClr val="6BA7A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ank" id="{A0CCEF7F-8F78-4179-AC80-0634F35D40F8}" vid="{4FF279A3-B815-4C26-867D-CCC27E9C47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ZTA">
    <a:dk1>
      <a:sysClr val="windowText" lastClr="000000"/>
    </a:dk1>
    <a:lt1>
      <a:sysClr val="window" lastClr="FFFFFF"/>
    </a:lt1>
    <a:dk2>
      <a:srgbClr val="78976D"/>
    </a:dk2>
    <a:lt2>
      <a:srgbClr val="CF8B2D"/>
    </a:lt2>
    <a:accent1>
      <a:srgbClr val="19456B"/>
    </a:accent1>
    <a:accent2>
      <a:srgbClr val="AFBD22"/>
    </a:accent2>
    <a:accent3>
      <a:srgbClr val="CA4142"/>
    </a:accent3>
    <a:accent4>
      <a:srgbClr val="908070"/>
    </a:accent4>
    <a:accent5>
      <a:srgbClr val="2575AE"/>
    </a:accent5>
    <a:accent6>
      <a:srgbClr val="6BA7AE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</TotalTime>
  <Words>1676</Words>
  <Application>Microsoft Office PowerPoint</Application>
  <PresentationFormat>On-screen Show (4:3)</PresentationFormat>
  <Paragraphs>143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</vt:lpstr>
      <vt:lpstr>2018/21 NLTP - Improvements</vt:lpstr>
      <vt:lpstr>Overview of Improvements</vt:lpstr>
      <vt:lpstr>Moderation process</vt:lpstr>
      <vt:lpstr>Conditions for funding improvements</vt:lpstr>
      <vt:lpstr>Results Alignment</vt:lpstr>
      <vt:lpstr>Customer Levels of Service</vt:lpstr>
      <vt:lpstr>Cost &amp; Benefit Appraisal</vt:lpstr>
      <vt:lpstr>TIO changes at a glance?</vt:lpstr>
      <vt:lpstr>TIO – Business Case Approach (BCA)</vt:lpstr>
      <vt:lpstr>TIO - Inheritance</vt:lpstr>
      <vt:lpstr>TIO - Strategic case module</vt:lpstr>
      <vt:lpstr>TIO - Benefits capture</vt:lpstr>
      <vt:lpstr>TIO - Resilience Improvements</vt:lpstr>
      <vt:lpstr>TIO - Very high rating </vt:lpstr>
      <vt:lpstr>TIO – Information snapshots</vt:lpstr>
      <vt:lpstr>Supporting Information </vt:lpstr>
    </vt:vector>
  </TitlesOfParts>
  <Company>NZ Transport Agency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State Investment Decision Making system </dc:title>
  <dc:creator>Elisabeth DeMaria</dc:creator>
  <cp:keywords>Designed by NZTA developed Allfields</cp:keywords>
  <cp:lastModifiedBy>Heather Benwood</cp:lastModifiedBy>
  <cp:revision>153</cp:revision>
  <dcterms:created xsi:type="dcterms:W3CDTF">2017-01-23T06:58:46Z</dcterms:created>
  <dcterms:modified xsi:type="dcterms:W3CDTF">2017-06-12T02:55:22Z</dcterms:modified>
</cp:coreProperties>
</file>