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8" r:id="rId3"/>
    <p:sldId id="264" r:id="rId4"/>
    <p:sldId id="269" r:id="rId5"/>
    <p:sldId id="270" r:id="rId6"/>
    <p:sldId id="276" r:id="rId7"/>
    <p:sldId id="268" r:id="rId8"/>
    <p:sldId id="277" r:id="rId9"/>
    <p:sldId id="274" r:id="rId10"/>
    <p:sldId id="275" r:id="rId11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63" userDrawn="1">
          <p15:clr>
            <a:srgbClr val="A4A3A4"/>
          </p15:clr>
        </p15:guide>
        <p15:guide id="3" pos="55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lly Jones" initials="M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E06"/>
    <a:srgbClr val="C3DE60"/>
    <a:srgbClr val="AEC27C"/>
    <a:srgbClr val="87C678"/>
    <a:srgbClr val="5BB557"/>
    <a:srgbClr val="3F853B"/>
    <a:srgbClr val="00456A"/>
    <a:srgbClr val="003366"/>
    <a:srgbClr val="CADB2D"/>
    <a:srgbClr val="9AA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8035" autoAdjust="0"/>
  </p:normalViewPr>
  <p:slideViewPr>
    <p:cSldViewPr snapToGrid="0">
      <p:cViewPr>
        <p:scale>
          <a:sx n="70" d="100"/>
          <a:sy n="70" d="100"/>
        </p:scale>
        <p:origin x="-528" y="312"/>
      </p:cViewPr>
      <p:guideLst>
        <p:guide orient="horz" pos="4319"/>
        <p:guide pos="192"/>
        <p:guide pos="5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3128A7-423E-45A6-A837-C0F40CFBF955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NZ"/>
        </a:p>
      </dgm:t>
    </dgm:pt>
    <dgm:pt modelId="{325EED96-AFA9-4DBA-BED9-B779A510E815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NZ" sz="1800" dirty="0" smtClean="0"/>
            <a:t>Results Alignment (Previously Strategic Fit)</a:t>
          </a:r>
          <a:endParaRPr lang="en-NZ" sz="1800" dirty="0"/>
        </a:p>
      </dgm:t>
    </dgm:pt>
    <dgm:pt modelId="{1FB5E857-8AC8-4387-B798-A7EC2DBC1D27}" type="parTrans" cxnId="{81FA9DEB-FA58-4AA1-B1DB-6014312DAABD}">
      <dgm:prSet/>
      <dgm:spPr/>
      <dgm:t>
        <a:bodyPr/>
        <a:lstStyle/>
        <a:p>
          <a:endParaRPr lang="en-NZ" sz="1800"/>
        </a:p>
      </dgm:t>
    </dgm:pt>
    <dgm:pt modelId="{A16C7534-EC2B-4A45-9E0A-4B4B7BAF0B78}" type="sibTrans" cxnId="{81FA9DEB-FA58-4AA1-B1DB-6014312DAABD}">
      <dgm:prSet/>
      <dgm:spPr/>
      <dgm:t>
        <a:bodyPr/>
        <a:lstStyle/>
        <a:p>
          <a:endParaRPr lang="en-NZ" sz="1800"/>
        </a:p>
      </dgm:t>
    </dgm:pt>
    <dgm:pt modelId="{37A74696-B848-42F1-AF72-730225652835}">
      <dgm:prSet phldrT="[Text]" custT="1"/>
      <dgm:spPr/>
      <dgm:t>
        <a:bodyPr/>
        <a:lstStyle/>
        <a:p>
          <a:r>
            <a:rPr lang="en-NZ" sz="1800" dirty="0" smtClean="0"/>
            <a:t>As before with aspects of the effectiveness assessment related to network context</a:t>
          </a:r>
          <a:endParaRPr lang="en-NZ" sz="1800" dirty="0"/>
        </a:p>
      </dgm:t>
    </dgm:pt>
    <dgm:pt modelId="{9120EA2F-4867-46D3-861B-4DD5608F3B52}" type="parTrans" cxnId="{E5A20B58-BD3A-41DC-8501-CCB97657D4D3}">
      <dgm:prSet/>
      <dgm:spPr/>
      <dgm:t>
        <a:bodyPr/>
        <a:lstStyle/>
        <a:p>
          <a:endParaRPr lang="en-NZ" sz="1800"/>
        </a:p>
      </dgm:t>
    </dgm:pt>
    <dgm:pt modelId="{C2054239-0882-4677-BCA9-99E7F8AA35B5}" type="sibTrans" cxnId="{E5A20B58-BD3A-41DC-8501-CCB97657D4D3}">
      <dgm:prSet/>
      <dgm:spPr/>
      <dgm:t>
        <a:bodyPr/>
        <a:lstStyle/>
        <a:p>
          <a:endParaRPr lang="en-NZ" sz="1800"/>
        </a:p>
      </dgm:t>
    </dgm:pt>
    <dgm:pt modelId="{E143B6F2-B4ED-41E4-B69E-2B23202C2764}">
      <dgm:prSet phldrT="[Text]" custT="1"/>
      <dgm:spPr/>
      <dgm:t>
        <a:bodyPr/>
        <a:lstStyle/>
        <a:p>
          <a:r>
            <a:rPr lang="en-NZ" sz="1800" dirty="0" smtClean="0"/>
            <a:t>Benefit cost ratios and cost effectiveness</a:t>
          </a:r>
          <a:endParaRPr lang="en-NZ" sz="1800" dirty="0"/>
        </a:p>
      </dgm:t>
    </dgm:pt>
    <dgm:pt modelId="{A7C0D946-5F25-43A5-9647-6DDC977D5AA7}" type="parTrans" cxnId="{52255BE5-1578-4EF7-89F6-E42063E7F7DB}">
      <dgm:prSet/>
      <dgm:spPr/>
      <dgm:t>
        <a:bodyPr/>
        <a:lstStyle/>
        <a:p>
          <a:endParaRPr lang="en-NZ" sz="1800"/>
        </a:p>
      </dgm:t>
    </dgm:pt>
    <dgm:pt modelId="{9E23299D-B4C3-49C0-84E0-13AA08101A65}" type="sibTrans" cxnId="{52255BE5-1578-4EF7-89F6-E42063E7F7DB}">
      <dgm:prSet/>
      <dgm:spPr/>
      <dgm:t>
        <a:bodyPr/>
        <a:lstStyle/>
        <a:p>
          <a:endParaRPr lang="en-NZ" sz="1800"/>
        </a:p>
      </dgm:t>
    </dgm:pt>
    <dgm:pt modelId="{DA23122E-A4B5-4304-A30E-3BA8895C62D5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NZ" sz="1800" dirty="0" smtClean="0"/>
            <a:t>Cost-Benefit Appraisal</a:t>
          </a:r>
          <a:endParaRPr lang="en-NZ" sz="1800" dirty="0"/>
        </a:p>
      </dgm:t>
    </dgm:pt>
    <dgm:pt modelId="{E336B79F-C510-4971-BEF3-9D6C4A89C990}" type="sibTrans" cxnId="{396F0E9C-0752-4DCD-BD13-307F02A18054}">
      <dgm:prSet/>
      <dgm:spPr/>
      <dgm:t>
        <a:bodyPr/>
        <a:lstStyle/>
        <a:p>
          <a:endParaRPr lang="en-NZ" sz="1800"/>
        </a:p>
      </dgm:t>
    </dgm:pt>
    <dgm:pt modelId="{60480C63-615E-4049-88B4-3270377FEB11}" type="parTrans" cxnId="{396F0E9C-0752-4DCD-BD13-307F02A18054}">
      <dgm:prSet/>
      <dgm:spPr/>
      <dgm:t>
        <a:bodyPr/>
        <a:lstStyle/>
        <a:p>
          <a:endParaRPr lang="en-NZ" sz="1800"/>
        </a:p>
      </dgm:t>
    </dgm:pt>
    <dgm:pt modelId="{72EC7567-6E09-4DB5-BD9C-D3E1BC58AB45}">
      <dgm:prSet phldrT="[Text]" custT="1"/>
      <dgm:spPr>
        <a:noFill/>
        <a:ln>
          <a:noFill/>
        </a:ln>
      </dgm:spPr>
      <dgm:t>
        <a:bodyPr/>
        <a:lstStyle/>
        <a:p>
          <a:endParaRPr lang="en-NZ" sz="1800" dirty="0" smtClean="0"/>
        </a:p>
      </dgm:t>
    </dgm:pt>
    <dgm:pt modelId="{229ABAEE-2943-4291-A2ED-69A50E12D6CD}" type="sibTrans" cxnId="{F3858443-2AD4-4D0B-B600-59E7158FB2AA}">
      <dgm:prSet/>
      <dgm:spPr/>
      <dgm:t>
        <a:bodyPr/>
        <a:lstStyle/>
        <a:p>
          <a:endParaRPr lang="en-NZ" sz="1800"/>
        </a:p>
      </dgm:t>
    </dgm:pt>
    <dgm:pt modelId="{52ECB342-6570-490E-B943-A5E1AC9110EB}" type="parTrans" cxnId="{F3858443-2AD4-4D0B-B600-59E7158FB2AA}">
      <dgm:prSet/>
      <dgm:spPr/>
      <dgm:t>
        <a:bodyPr/>
        <a:lstStyle/>
        <a:p>
          <a:endParaRPr lang="en-NZ" sz="1800"/>
        </a:p>
      </dgm:t>
    </dgm:pt>
    <dgm:pt modelId="{830C2025-6CD8-4DC6-9391-1C31272165F6}" type="pres">
      <dgm:prSet presAssocID="{D93128A7-423E-45A6-A837-C0F40CFBF955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NZ"/>
        </a:p>
      </dgm:t>
    </dgm:pt>
    <dgm:pt modelId="{CC997C2F-2DC7-4BA0-9163-D7EE0F64360A}" type="pres">
      <dgm:prSet presAssocID="{325EED96-AFA9-4DBA-BED9-B779A510E815}" presName="parentText1" presStyleLbl="node1" presStyleIdx="0" presStyleCnt="3" custScaleX="17627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BADCAB93-A0F5-4BEF-BF0E-AB08AC08A6C1}" type="pres">
      <dgm:prSet presAssocID="{325EED96-AFA9-4DBA-BED9-B779A510E815}" presName="childText1" presStyleLbl="solidAlignAcc1" presStyleIdx="0" presStyleCnt="2" custScaleX="175354" custScaleY="94033" custLinFactNeighborX="-84623" custLinFactNeighborY="-9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714A0504-1EC8-4F7A-BA8D-4544B6D6FE48}" type="pres">
      <dgm:prSet presAssocID="{72EC7567-6E09-4DB5-BD9C-D3E1BC58AB45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ABCD80AD-4CC1-408F-AA0A-2A869B5DAB21}" type="pres">
      <dgm:prSet presAssocID="{DA23122E-A4B5-4304-A30E-3BA8895C62D5}" presName="parentText3" presStyleLbl="node1" presStyleIdx="2" presStyleCnt="3" custScaleX="176278" custLinFactNeighborX="6220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5E6888BD-1C6E-44AB-B6D7-E192C6EBB2BA}" type="pres">
      <dgm:prSet presAssocID="{DA23122E-A4B5-4304-A30E-3BA8895C62D5}" presName="childText3" presStyleLbl="solidAlignAcc1" presStyleIdx="1" presStyleCnt="2" custScaleX="176278" custScaleY="84815" custLinFactNeighborX="69531" custLinFactNeighborY="-74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135DC988-7D96-442D-8895-FC6F01BE360F}" type="presOf" srcId="{72EC7567-6E09-4DB5-BD9C-D3E1BC58AB45}" destId="{714A0504-1EC8-4F7A-BA8D-4544B6D6FE48}" srcOrd="0" destOrd="0" presId="urn:microsoft.com/office/officeart/2009/3/layout/IncreasingArrowsProcess"/>
    <dgm:cxn modelId="{B2C99557-0B5F-44E5-A9A6-DB84BC4692B0}" type="presOf" srcId="{E143B6F2-B4ED-41E4-B69E-2B23202C2764}" destId="{5E6888BD-1C6E-44AB-B6D7-E192C6EBB2BA}" srcOrd="0" destOrd="0" presId="urn:microsoft.com/office/officeart/2009/3/layout/IncreasingArrowsProcess"/>
    <dgm:cxn modelId="{81FA9DEB-FA58-4AA1-B1DB-6014312DAABD}" srcId="{D93128A7-423E-45A6-A837-C0F40CFBF955}" destId="{325EED96-AFA9-4DBA-BED9-B779A510E815}" srcOrd="0" destOrd="0" parTransId="{1FB5E857-8AC8-4387-B798-A7EC2DBC1D27}" sibTransId="{A16C7534-EC2B-4A45-9E0A-4B4B7BAF0B78}"/>
    <dgm:cxn modelId="{565AE269-46B3-4CB6-961E-A241C2CB3B11}" type="presOf" srcId="{37A74696-B848-42F1-AF72-730225652835}" destId="{BADCAB93-A0F5-4BEF-BF0E-AB08AC08A6C1}" srcOrd="0" destOrd="0" presId="urn:microsoft.com/office/officeart/2009/3/layout/IncreasingArrowsProcess"/>
    <dgm:cxn modelId="{3C04D906-5553-4F77-9665-F60F3578563E}" type="presOf" srcId="{325EED96-AFA9-4DBA-BED9-B779A510E815}" destId="{CC997C2F-2DC7-4BA0-9163-D7EE0F64360A}" srcOrd="0" destOrd="0" presId="urn:microsoft.com/office/officeart/2009/3/layout/IncreasingArrowsProcess"/>
    <dgm:cxn modelId="{52255BE5-1578-4EF7-89F6-E42063E7F7DB}" srcId="{DA23122E-A4B5-4304-A30E-3BA8895C62D5}" destId="{E143B6F2-B4ED-41E4-B69E-2B23202C2764}" srcOrd="0" destOrd="0" parTransId="{A7C0D946-5F25-43A5-9647-6DDC977D5AA7}" sibTransId="{9E23299D-B4C3-49C0-84E0-13AA08101A65}"/>
    <dgm:cxn modelId="{7E5699CD-9124-47CA-BEBF-33594155B1D0}" type="presOf" srcId="{DA23122E-A4B5-4304-A30E-3BA8895C62D5}" destId="{ABCD80AD-4CC1-408F-AA0A-2A869B5DAB21}" srcOrd="0" destOrd="0" presId="urn:microsoft.com/office/officeart/2009/3/layout/IncreasingArrowsProcess"/>
    <dgm:cxn modelId="{E5A20B58-BD3A-41DC-8501-CCB97657D4D3}" srcId="{325EED96-AFA9-4DBA-BED9-B779A510E815}" destId="{37A74696-B848-42F1-AF72-730225652835}" srcOrd="0" destOrd="0" parTransId="{9120EA2F-4867-46D3-861B-4DD5608F3B52}" sibTransId="{C2054239-0882-4677-BCA9-99E7F8AA35B5}"/>
    <dgm:cxn modelId="{F3858443-2AD4-4D0B-B600-59E7158FB2AA}" srcId="{D93128A7-423E-45A6-A837-C0F40CFBF955}" destId="{72EC7567-6E09-4DB5-BD9C-D3E1BC58AB45}" srcOrd="1" destOrd="0" parTransId="{52ECB342-6570-490E-B943-A5E1AC9110EB}" sibTransId="{229ABAEE-2943-4291-A2ED-69A50E12D6CD}"/>
    <dgm:cxn modelId="{396F0E9C-0752-4DCD-BD13-307F02A18054}" srcId="{D93128A7-423E-45A6-A837-C0F40CFBF955}" destId="{DA23122E-A4B5-4304-A30E-3BA8895C62D5}" srcOrd="2" destOrd="0" parTransId="{60480C63-615E-4049-88B4-3270377FEB11}" sibTransId="{E336B79F-C510-4971-BEF3-9D6C4A89C990}"/>
    <dgm:cxn modelId="{B38D0ED6-7E18-443F-824A-ABEE7DBA7636}" type="presOf" srcId="{D93128A7-423E-45A6-A837-C0F40CFBF955}" destId="{830C2025-6CD8-4DC6-9391-1C31272165F6}" srcOrd="0" destOrd="0" presId="urn:microsoft.com/office/officeart/2009/3/layout/IncreasingArrowsProcess"/>
    <dgm:cxn modelId="{2764C6AD-F050-4351-8D88-CA001C8EC55D}" type="presParOf" srcId="{830C2025-6CD8-4DC6-9391-1C31272165F6}" destId="{CC997C2F-2DC7-4BA0-9163-D7EE0F64360A}" srcOrd="0" destOrd="0" presId="urn:microsoft.com/office/officeart/2009/3/layout/IncreasingArrowsProcess"/>
    <dgm:cxn modelId="{BEAD0F47-82F0-42FE-B8FF-321CC061B892}" type="presParOf" srcId="{830C2025-6CD8-4DC6-9391-1C31272165F6}" destId="{BADCAB93-A0F5-4BEF-BF0E-AB08AC08A6C1}" srcOrd="1" destOrd="0" presId="urn:microsoft.com/office/officeart/2009/3/layout/IncreasingArrowsProcess"/>
    <dgm:cxn modelId="{D406D4E1-D265-4164-B5E3-51E939F61BBA}" type="presParOf" srcId="{830C2025-6CD8-4DC6-9391-1C31272165F6}" destId="{714A0504-1EC8-4F7A-BA8D-4544B6D6FE48}" srcOrd="2" destOrd="0" presId="urn:microsoft.com/office/officeart/2009/3/layout/IncreasingArrowsProcess"/>
    <dgm:cxn modelId="{FF85212A-E783-45B3-94B2-EB1232C930C2}" type="presParOf" srcId="{830C2025-6CD8-4DC6-9391-1C31272165F6}" destId="{ABCD80AD-4CC1-408F-AA0A-2A869B5DAB21}" srcOrd="3" destOrd="0" presId="urn:microsoft.com/office/officeart/2009/3/layout/IncreasingArrowsProcess"/>
    <dgm:cxn modelId="{0F34243C-0ACC-4227-B297-9327D13A541C}" type="presParOf" srcId="{830C2025-6CD8-4DC6-9391-1C31272165F6}" destId="{5E6888BD-1C6E-44AB-B6D7-E192C6EBB2BA}" srcOrd="4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7C2F-2DC7-4BA0-9163-D7EE0F64360A}">
      <dsp:nvSpPr>
        <dsp:cNvPr id="0" name=""/>
        <dsp:cNvSpPr/>
      </dsp:nvSpPr>
      <dsp:spPr>
        <a:xfrm>
          <a:off x="866379" y="48850"/>
          <a:ext cx="7411242" cy="612305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97203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800" kern="1200" dirty="0" smtClean="0"/>
            <a:t>Results Alignment (Previously Strategic Fit)</a:t>
          </a:r>
          <a:endParaRPr lang="en-NZ" sz="1800" kern="1200" dirty="0"/>
        </a:p>
      </dsp:txBody>
      <dsp:txXfrm>
        <a:off x="866379" y="201926"/>
        <a:ext cx="7258166" cy="306153"/>
      </dsp:txXfrm>
    </dsp:sp>
    <dsp:sp modelId="{BADCAB93-A0F5-4BEF-BF0E-AB08AC08A6C1}">
      <dsp:nvSpPr>
        <dsp:cNvPr id="0" name=""/>
        <dsp:cNvSpPr/>
      </dsp:nvSpPr>
      <dsp:spPr>
        <a:xfrm>
          <a:off x="886165" y="545495"/>
          <a:ext cx="2270697" cy="1109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800" kern="1200" dirty="0" smtClean="0"/>
            <a:t>As before with aspects of the effectiveness assessment related to network context</a:t>
          </a:r>
          <a:endParaRPr lang="en-NZ" sz="1800" kern="1200" dirty="0"/>
        </a:p>
      </dsp:txBody>
      <dsp:txXfrm>
        <a:off x="886165" y="545495"/>
        <a:ext cx="2270697" cy="1109142"/>
      </dsp:txXfrm>
    </dsp:sp>
    <dsp:sp modelId="{714A0504-1EC8-4F7A-BA8D-4544B6D6FE48}">
      <dsp:nvSpPr>
        <dsp:cNvPr id="0" name=""/>
        <dsp:cNvSpPr/>
      </dsp:nvSpPr>
      <dsp:spPr>
        <a:xfrm>
          <a:off x="3764776" y="252952"/>
          <a:ext cx="2909370" cy="612305"/>
        </a:xfrm>
        <a:prstGeom prst="rightArrow">
          <a:avLst>
            <a:gd name="adj1" fmla="val 50000"/>
            <a:gd name="adj2" fmla="val 5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97203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NZ" sz="1800" kern="1200" dirty="0" smtClean="0"/>
        </a:p>
      </dsp:txBody>
      <dsp:txXfrm>
        <a:off x="3764776" y="406028"/>
        <a:ext cx="2756294" cy="306153"/>
      </dsp:txXfrm>
    </dsp:sp>
    <dsp:sp modelId="{ABCD80AD-4CC1-408F-AA0A-2A869B5DAB21}">
      <dsp:nvSpPr>
        <dsp:cNvPr id="0" name=""/>
        <dsp:cNvSpPr/>
      </dsp:nvSpPr>
      <dsp:spPr>
        <a:xfrm>
          <a:off x="5448280" y="457054"/>
          <a:ext cx="2845916" cy="612305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97203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800" kern="1200" dirty="0" smtClean="0"/>
            <a:t>Cost-Benefit Appraisal</a:t>
          </a:r>
          <a:endParaRPr lang="en-NZ" sz="1800" kern="1200" dirty="0"/>
        </a:p>
      </dsp:txBody>
      <dsp:txXfrm>
        <a:off x="5448280" y="610130"/>
        <a:ext cx="2692840" cy="306153"/>
      </dsp:txXfrm>
    </dsp:sp>
    <dsp:sp modelId="{5E6888BD-1C6E-44AB-B6D7-E192C6EBB2BA}">
      <dsp:nvSpPr>
        <dsp:cNvPr id="0" name=""/>
        <dsp:cNvSpPr/>
      </dsp:nvSpPr>
      <dsp:spPr>
        <a:xfrm>
          <a:off x="5466200" y="930537"/>
          <a:ext cx="2282662" cy="9857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497772"/>
              <a:satOff val="52331"/>
              <a:lumOff val="-88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800" kern="1200" dirty="0" smtClean="0"/>
            <a:t>Benefit cost ratios and cost effectiveness</a:t>
          </a:r>
          <a:endParaRPr lang="en-NZ" sz="1800" kern="1200" dirty="0"/>
        </a:p>
      </dsp:txBody>
      <dsp:txXfrm>
        <a:off x="5466200" y="930537"/>
        <a:ext cx="2282662" cy="985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9557B-970B-4D14-8422-83EAF32FE2AB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50EC2-7EFF-4D68-8464-801EEE540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11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A7D5A-564E-4D10-A5F5-59925A21DBDC}" type="datetimeFigureOut">
              <a:rPr lang="en-NZ" smtClean="0"/>
              <a:t>20/06/2017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E5D01-8B5F-46D8-AB1A-53432225022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557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Should</a:t>
            </a:r>
            <a:r>
              <a:rPr lang="en-NZ" baseline="0" dirty="0" smtClean="0"/>
              <a:t> be finalised by end 2017, once GPS 2018 has been published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51258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Inclusion in 2018-21 NLTP is not automatic. Must meet requirements of new IAF.</a:t>
            </a:r>
          </a:p>
          <a:p>
            <a:r>
              <a:rPr lang="en-NZ" dirty="0" smtClean="0"/>
              <a:t>What to do if future phases no longer meet threshold ??  Unlikely, but…</a:t>
            </a:r>
          </a:p>
          <a:p>
            <a:r>
              <a:rPr lang="en-NZ" dirty="0" smtClean="0"/>
              <a:t>Ensure “Effectiveness” visible until end of current NLTP and will be in the 2018-21 NLTP extract.</a:t>
            </a:r>
          </a:p>
          <a:p>
            <a:endParaRPr lang="en-NZ" dirty="0" smtClean="0"/>
          </a:p>
          <a:p>
            <a:r>
              <a:rPr lang="en-NZ" dirty="0" smtClean="0"/>
              <a:t>Activities which have</a:t>
            </a:r>
            <a:r>
              <a:rPr lang="en-NZ" baseline="0" dirty="0" smtClean="0"/>
              <a:t> an attached strategic case will have to create a strategic case in TIO and transfer the information to that – TBC but we may relax this for </a:t>
            </a:r>
            <a:r>
              <a:rPr lang="en-NZ" baseline="0" smtClean="0"/>
              <a:t>current activities.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6564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Business Cases should address the criteria which</a:t>
            </a:r>
            <a:r>
              <a:rPr lang="en-NZ" baseline="0" dirty="0" smtClean="0"/>
              <a:t> was included in E</a:t>
            </a:r>
            <a:r>
              <a:rPr lang="en-NZ" dirty="0" smtClean="0"/>
              <a:t>ffectiveness, namely: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is outcomes focused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is integrated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is correctly scoped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is affordable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is timely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provides confidence</a:t>
            </a:r>
          </a:p>
          <a:p>
            <a:r>
              <a:rPr lang="en-NZ" dirty="0" smtClean="0"/>
              <a:t>VH Rating:</a:t>
            </a:r>
            <a:r>
              <a:rPr lang="en-NZ" baseline="0" dirty="0" smtClean="0"/>
              <a:t> </a:t>
            </a:r>
            <a:r>
              <a:rPr lang="en-NZ" dirty="0" smtClean="0"/>
              <a:t>Results Alignment refers</a:t>
            </a:r>
            <a:r>
              <a:rPr lang="en-NZ" baseline="0" dirty="0" smtClean="0"/>
              <a:t> to specific government priorities.  Value for VH Cost-Benefit Ration to be confirmed.</a:t>
            </a:r>
          </a:p>
          <a:p>
            <a:r>
              <a:rPr lang="en-NZ" baseline="0" dirty="0" smtClean="0"/>
              <a:t>Urgency factor required for the Strategic Case Assessment. Provides context for assessment of following BCs.</a:t>
            </a:r>
          </a:p>
          <a:p>
            <a:r>
              <a:rPr lang="en-NZ" baseline="0" dirty="0" smtClean="0"/>
              <a:t>Low cost/low risk activities allow for stream-lined assessment process, while providing reasonable assurance of </a:t>
            </a:r>
            <a:r>
              <a:rPr lang="en-NZ" baseline="0" dirty="0" err="1" smtClean="0"/>
              <a:t>VfM</a:t>
            </a:r>
            <a:r>
              <a:rPr lang="en-NZ" baseline="0" dirty="0" smtClean="0"/>
              <a:t>.</a:t>
            </a:r>
          </a:p>
          <a:p>
            <a:r>
              <a:rPr lang="en-NZ" baseline="0" dirty="0" smtClean="0"/>
              <a:t>Not using 99 as it distorts average BCRs. G</a:t>
            </a:r>
            <a:r>
              <a:rPr lang="en-NZ" i="0" dirty="0" smtClean="0"/>
              <a:t>eneric BCR for stock effluent faculties</a:t>
            </a:r>
            <a:r>
              <a:rPr lang="en-NZ" i="0" baseline="0" dirty="0" smtClean="0"/>
              <a:t> to be confirmed.</a:t>
            </a:r>
            <a:endParaRPr lang="en-NZ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0173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Not finalised until GPS 2018 published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8705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Relates to the stages of improvement application.</a:t>
            </a:r>
          </a:p>
          <a:p>
            <a:r>
              <a:rPr lang="en-NZ" dirty="0" smtClean="0"/>
              <a:t>Note</a:t>
            </a:r>
            <a:r>
              <a:rPr lang="en-NZ" baseline="0" dirty="0" smtClean="0"/>
              <a:t> that the Strategic Case module was developed as a result of feedback on current process.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769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123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Very High sets the priority – NB not finalised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8607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To be confirmed </a:t>
            </a:r>
          </a:p>
          <a:p>
            <a:pPr>
              <a:tabLst/>
            </a:pPr>
            <a:r>
              <a:rPr lang="en-NZ" dirty="0" smtClean="0"/>
              <a:t>Access for Economic Growth	Availability &amp; access - increase/maintain</a:t>
            </a:r>
          </a:p>
          <a:p>
            <a:pPr>
              <a:tabLst/>
            </a:pPr>
            <a:r>
              <a:rPr lang="en-NZ" dirty="0" smtClean="0"/>
              <a:t>Better Use Capacity		Throughput - increase/maintain</a:t>
            </a:r>
          </a:p>
          <a:p>
            <a:pPr>
              <a:tabLst/>
            </a:pPr>
            <a:r>
              <a:rPr lang="en-NZ" dirty="0" smtClean="0"/>
              <a:t>Easing of Congestion		Comfort &amp; customer experience - improve/maintain</a:t>
            </a:r>
          </a:p>
          <a:p>
            <a:pPr>
              <a:tabLst/>
            </a:pPr>
            <a:r>
              <a:rPr lang="en-NZ" dirty="0" smtClean="0"/>
              <a:t>Efficient Supply Chains		Travel time - increase/maintain</a:t>
            </a:r>
          </a:p>
          <a:p>
            <a:pPr>
              <a:tabLst/>
            </a:pPr>
            <a:r>
              <a:rPr lang="en-NZ" dirty="0" smtClean="0"/>
              <a:t>Journey Time Reliability		Reliability - increase/maintain</a:t>
            </a:r>
          </a:p>
          <a:p>
            <a:pPr>
              <a:tabLst/>
            </a:pPr>
            <a:r>
              <a:rPr lang="en-NZ" dirty="0" smtClean="0"/>
              <a:t>Reduced Deaths and Serious Injuries	Safety - improve/maintain (reduce deaths and serious injuries)</a:t>
            </a:r>
          </a:p>
          <a:p>
            <a:pPr>
              <a:tabLst/>
            </a:pPr>
            <a:r>
              <a:rPr lang="en-NZ" dirty="0" smtClean="0"/>
              <a:t>More Transport Choice		Availability &amp; access - increase/maintain</a:t>
            </a:r>
          </a:p>
          <a:p>
            <a:pPr>
              <a:tabLst/>
            </a:pPr>
            <a:r>
              <a:rPr lang="en-NZ" dirty="0" smtClean="0"/>
              <a:t>Positive Health outcomes		Pollution - decrease/maintain or Noise - decrease/maintain</a:t>
            </a:r>
          </a:p>
          <a:p>
            <a:pPr>
              <a:tabLst/>
            </a:pPr>
            <a:r>
              <a:rPr lang="en-NZ" dirty="0" smtClean="0"/>
              <a:t>Reduced Environmental effects	Pollution and greenhouse gases - decrease/maintain</a:t>
            </a:r>
          </a:p>
          <a:p>
            <a:pPr>
              <a:tabLst/>
            </a:pPr>
            <a:r>
              <a:rPr lang="en-NZ" dirty="0" smtClean="0"/>
              <a:t>Secure and Resilient network	Reliability - increase/maintain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7883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Packages</a:t>
            </a:r>
            <a:r>
              <a:rPr lang="en-NZ" baseline="0" dirty="0" smtClean="0"/>
              <a:t> functionality to be developed. We are assuming that there will be a “Lead activity” which holds the BCR information and the other activities will have greyed out, blank fields with a link to the lead activity.  By doing this we will remove “double-counting” </a:t>
            </a:r>
            <a:r>
              <a:rPr lang="en-NZ" baseline="0" smtClean="0"/>
              <a:t>of benefits.</a:t>
            </a:r>
            <a:endParaRPr lang="en-NZ" baseline="0" dirty="0" smtClean="0"/>
          </a:p>
          <a:p>
            <a:endParaRPr lang="en-NZ" dirty="0" smtClean="0"/>
          </a:p>
          <a:p>
            <a:r>
              <a:rPr lang="en-NZ" dirty="0" smtClean="0"/>
              <a:t>Stock</a:t>
            </a:r>
            <a:r>
              <a:rPr lang="en-NZ" baseline="0" dirty="0" smtClean="0"/>
              <a:t> effluent facility value TBC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749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E5D01-8B5F-46D8-AB1A-534322250229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498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379" y="475488"/>
            <a:ext cx="8629354" cy="1426464"/>
          </a:xfrm>
        </p:spPr>
        <p:txBody>
          <a:bodyPr anchor="b">
            <a:noAutofit/>
          </a:bodyPr>
          <a:lstStyle>
            <a:lvl1pPr algn="l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553" y="1920240"/>
            <a:ext cx="8626180" cy="480060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9AA71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304800" y="475488"/>
            <a:ext cx="1152525" cy="0"/>
          </a:xfrm>
          <a:prstGeom prst="line">
            <a:avLst/>
          </a:prstGeom>
          <a:noFill/>
          <a:ln w="38100">
            <a:solidFill>
              <a:srgbClr val="00456A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04800" y="2658533"/>
            <a:ext cx="8534400" cy="3013414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8014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556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321" y="475488"/>
            <a:ext cx="8630412" cy="1426464"/>
          </a:xfrm>
        </p:spPr>
        <p:txBody>
          <a:bodyPr anchor="b">
            <a:noAutofit/>
          </a:bodyPr>
          <a:lstStyle>
            <a:lvl1pPr algn="l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845" y="1920240"/>
            <a:ext cx="8620887" cy="461010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9AA71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304800" y="475488"/>
            <a:ext cx="1152525" cy="0"/>
          </a:xfrm>
          <a:prstGeom prst="line">
            <a:avLst/>
          </a:prstGeom>
          <a:noFill/>
          <a:ln w="38100">
            <a:solidFill>
              <a:srgbClr val="00456A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04800" y="2600326"/>
            <a:ext cx="8510016" cy="307162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2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556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3" y="621792"/>
            <a:ext cx="8635327" cy="630936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76600" y="3858768"/>
            <a:ext cx="2644140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3291840" y="3787775"/>
            <a:ext cx="2621280" cy="10896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6202680" y="3793223"/>
            <a:ext cx="2529840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8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293161" y="260350"/>
            <a:ext cx="8546040" cy="21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ontent Placeholder 5"/>
          <p:cNvSpPr>
            <a:spLocks noGrp="1"/>
          </p:cNvSpPr>
          <p:nvPr>
            <p:ph sz="quarter" idx="16"/>
          </p:nvPr>
        </p:nvSpPr>
        <p:spPr>
          <a:xfrm>
            <a:off x="6164580" y="3858768"/>
            <a:ext cx="2567940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>
            <a:noAutofit/>
          </a:bodyPr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  <p:sp>
        <p:nvSpPr>
          <p:cNvPr id="19" name="Content Placeholder 5"/>
          <p:cNvSpPr>
            <a:spLocks noGrp="1"/>
          </p:cNvSpPr>
          <p:nvPr>
            <p:ph sz="quarter" idx="18"/>
          </p:nvPr>
        </p:nvSpPr>
        <p:spPr>
          <a:xfrm>
            <a:off x="373380" y="3869663"/>
            <a:ext cx="2628899" cy="201383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373380" y="3787775"/>
            <a:ext cx="2628900" cy="10895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70033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556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3" y="621792"/>
            <a:ext cx="8635327" cy="630936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7" name="Picture 28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293161" y="260350"/>
            <a:ext cx="8546040" cy="21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>
            <a:noAutofit/>
          </a:bodyPr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  <p:sp>
        <p:nvSpPr>
          <p:cNvPr id="19" name="Content Placeholder 5"/>
          <p:cNvSpPr>
            <a:spLocks noGrp="1"/>
          </p:cNvSpPr>
          <p:nvPr>
            <p:ph sz="quarter" idx="18"/>
          </p:nvPr>
        </p:nvSpPr>
        <p:spPr>
          <a:xfrm>
            <a:off x="261125" y="3494314"/>
            <a:ext cx="1608617" cy="23727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257188" y="3395888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5"/>
          <p:cNvSpPr>
            <a:spLocks noGrp="1"/>
          </p:cNvSpPr>
          <p:nvPr>
            <p:ph sz="quarter" idx="19"/>
          </p:nvPr>
        </p:nvSpPr>
        <p:spPr>
          <a:xfrm>
            <a:off x="2011612" y="3516086"/>
            <a:ext cx="1608617" cy="235101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2007675" y="3406774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5"/>
          <p:cNvSpPr>
            <a:spLocks noGrp="1"/>
          </p:cNvSpPr>
          <p:nvPr>
            <p:ph sz="quarter" idx="20"/>
          </p:nvPr>
        </p:nvSpPr>
        <p:spPr>
          <a:xfrm>
            <a:off x="3762099" y="3516086"/>
            <a:ext cx="1608617" cy="235101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3758162" y="3406774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5"/>
          <p:cNvSpPr>
            <a:spLocks noGrp="1"/>
          </p:cNvSpPr>
          <p:nvPr>
            <p:ph sz="quarter" idx="21"/>
          </p:nvPr>
        </p:nvSpPr>
        <p:spPr>
          <a:xfrm>
            <a:off x="5526234" y="3516086"/>
            <a:ext cx="1608617" cy="235101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522297" y="3406774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5"/>
          <p:cNvSpPr>
            <a:spLocks noGrp="1"/>
          </p:cNvSpPr>
          <p:nvPr>
            <p:ph sz="quarter" idx="22"/>
          </p:nvPr>
        </p:nvSpPr>
        <p:spPr>
          <a:xfrm>
            <a:off x="7263073" y="3526971"/>
            <a:ext cx="1608617" cy="2340129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7259136" y="3406774"/>
            <a:ext cx="1606152" cy="0"/>
          </a:xfrm>
          <a:prstGeom prst="line">
            <a:avLst/>
          </a:prstGeom>
          <a:ln w="38100">
            <a:solidFill>
              <a:srgbClr val="AFBD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73717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556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2" y="621792"/>
            <a:ext cx="8635327" cy="630936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23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304800" y="260350"/>
            <a:ext cx="8515350" cy="214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212721" y="1628775"/>
            <a:ext cx="8626479" cy="360362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>
            <a:noAutofit/>
          </a:bodyPr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618521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68" userDrawn="1">
          <p15:clr>
            <a:srgbClr val="FBAE40"/>
          </p15:clr>
        </p15:guide>
        <p15:guide id="3" orient="horz" pos="102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80838" y="1657582"/>
            <a:ext cx="3658362" cy="4261866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5" y="621792"/>
            <a:ext cx="8635326" cy="630936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343" y="1627632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30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301627" y="260350"/>
            <a:ext cx="8537573" cy="2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>
            <a:noAutofit/>
          </a:bodyPr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33261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2" y="621792"/>
            <a:ext cx="8635327" cy="630936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23" descr="BG2"/>
          <p:cNvPicPr>
            <a:picLocks noChangeAspect="1" noChangeArrowheads="1"/>
          </p:cNvPicPr>
          <p:nvPr userDrawn="1"/>
        </p:nvPicPr>
        <p:blipFill>
          <a:blip r:embed="rId2"/>
          <a:srcRect t="44409" b="51682"/>
          <a:stretch>
            <a:fillRect/>
          </a:stretch>
        </p:blipFill>
        <p:spPr bwMode="auto">
          <a:xfrm>
            <a:off x="301628" y="260350"/>
            <a:ext cx="8537572" cy="2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" y="1725933"/>
            <a:ext cx="8494776" cy="4105656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3200" y="1282549"/>
            <a:ext cx="8636000" cy="355174"/>
          </a:xfrm>
        </p:spPr>
        <p:txBody>
          <a:bodyPr/>
          <a:lstStyle>
            <a:lvl1pPr>
              <a:defRPr lang="en-US" sz="1800" kern="1200" dirty="0" smtClean="0">
                <a:solidFill>
                  <a:srgbClr val="9AA71D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62173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20040" y="333375"/>
            <a:ext cx="8494776" cy="5340096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61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085" y="475488"/>
            <a:ext cx="8633061" cy="1426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789" y="2211513"/>
            <a:ext cx="8623824" cy="3579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15913" y="6024563"/>
            <a:ext cx="8532812" cy="0"/>
            <a:chOff x="204" y="3793"/>
            <a:chExt cx="5375" cy="0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204" y="3793"/>
              <a:ext cx="926" cy="0"/>
            </a:xfrm>
            <a:prstGeom prst="line">
              <a:avLst/>
            </a:prstGeom>
            <a:noFill/>
            <a:ln w="9525">
              <a:solidFill>
                <a:srgbClr val="AFBD2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1175" y="3793"/>
              <a:ext cx="4404" cy="0"/>
            </a:xfrm>
            <a:prstGeom prst="line">
              <a:avLst/>
            </a:prstGeom>
            <a:noFill/>
            <a:ln w="9525">
              <a:solidFill>
                <a:srgbClr val="00456A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3850" y="6334125"/>
            <a:ext cx="85137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660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5" r:id="rId3"/>
    <p:sldLayoutId id="2147483674" r:id="rId4"/>
    <p:sldLayoutId id="2147483662" r:id="rId5"/>
    <p:sldLayoutId id="2147483664" r:id="rId6"/>
    <p:sldLayoutId id="2147483673" r:id="rId7"/>
    <p:sldLayoutId id="2147483667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56A"/>
          </a:solidFill>
          <a:latin typeface="Lucida Sans" panose="020B0602030504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1pPr>
      <a:lvl2pPr marL="3429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9AA71D"/>
        </a:buClr>
        <a:buFont typeface="Arial" panose="020B0604020202020204" pitchFamily="34" charset="0"/>
        <a:buChar char="•"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2pPr>
      <a:lvl3pPr marL="6858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9AA71D"/>
        </a:buClr>
        <a:buFont typeface="Arial" panose="020B0604020202020204" pitchFamily="34" charset="0"/>
        <a:buChar char="•"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3pPr>
      <a:lvl4pPr marL="10287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9AA71D"/>
        </a:buClr>
        <a:buFont typeface="Arial" panose="020B0604020202020204" pitchFamily="34" charset="0"/>
        <a:buChar char="•"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4pPr>
      <a:lvl5pPr marL="13716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9AA71D"/>
        </a:buClr>
        <a:buFont typeface="Arial" panose="020B0604020202020204" pitchFamily="34" charset="0"/>
        <a:buChar char="•"/>
        <a:defRPr sz="1800" i="0" kern="1200">
          <a:solidFill>
            <a:srgbClr val="003366"/>
          </a:solidFill>
          <a:latin typeface="Lucida Sans" panose="020B0602030504090204" pitchFamily="34" charset="0"/>
          <a:ea typeface="+mn-ea"/>
          <a:cs typeface="Lao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192" userDrawn="1">
          <p15:clr>
            <a:srgbClr val="F26B43"/>
          </p15:clr>
        </p15:guide>
        <p15:guide id="3" pos="55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The Investment Assessment Framework</a:t>
            </a:r>
            <a:endParaRPr lang="en-NZ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" r="8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0532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Improvement activities which straddle two NLTPs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12721" y="1700344"/>
            <a:ext cx="8626479" cy="36118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 smtClean="0"/>
              <a:t>Phases with funding approval:</a:t>
            </a:r>
          </a:p>
          <a:p>
            <a:pPr lvl="2"/>
            <a:r>
              <a:rPr lang="en-NZ" sz="2000" dirty="0"/>
              <a:t>will continue into the 2018-21 NLTP</a:t>
            </a:r>
          </a:p>
          <a:p>
            <a:pPr lvl="2"/>
            <a:r>
              <a:rPr lang="en-NZ" sz="2000" dirty="0"/>
              <a:t>will continue to be assessed using the 2015-18 NLTP </a:t>
            </a:r>
            <a:r>
              <a:rPr lang="en-NZ" sz="2000" dirty="0" smtClean="0"/>
              <a:t>Investment Assessment </a:t>
            </a:r>
            <a:r>
              <a:rPr lang="en-NZ" sz="2000" dirty="0"/>
              <a:t>Framework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dirty="0" smtClean="0"/>
              <a:t>Phases included in 2015-18 NLTP and submitted for the 2018-21 NLTP:</a:t>
            </a:r>
          </a:p>
          <a:p>
            <a:pPr lvl="2"/>
            <a:r>
              <a:rPr lang="en-NZ" sz="2000" dirty="0"/>
              <a:t>have to be included in the 2018-21 NLTP</a:t>
            </a:r>
          </a:p>
          <a:p>
            <a:pPr lvl="2"/>
            <a:r>
              <a:rPr lang="en-NZ" sz="2000"/>
              <a:t>will </a:t>
            </a:r>
            <a:r>
              <a:rPr lang="en-NZ" sz="2000" smtClean="0"/>
              <a:t>use </a:t>
            </a:r>
            <a:r>
              <a:rPr lang="en-NZ" sz="2000" dirty="0"/>
              <a:t>the 2018-21 NLTP </a:t>
            </a:r>
            <a:r>
              <a:rPr lang="en-NZ" sz="2000" dirty="0" smtClean="0"/>
              <a:t>Investment Assessment Framework</a:t>
            </a:r>
          </a:p>
          <a:p>
            <a:pPr lvl="2"/>
            <a:r>
              <a:rPr lang="en-NZ" sz="2000" dirty="0" smtClean="0"/>
              <a:t>will require a strategic case</a:t>
            </a:r>
            <a:endParaRPr lang="en-NZ" sz="2000" dirty="0"/>
          </a:p>
          <a:p>
            <a:pPr lvl="2"/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14000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What’s changed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248613" y="3516086"/>
            <a:ext cx="1751036" cy="2351014"/>
          </a:xfrm>
        </p:spPr>
        <p:txBody>
          <a:bodyPr/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NZ" dirty="0"/>
              <a:t>remove perceived overlap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NZ" dirty="0"/>
              <a:t>greater emphasis on b</a:t>
            </a:r>
            <a:r>
              <a:rPr lang="en-NZ" dirty="0" smtClean="0"/>
              <a:t>usiness case assessment</a:t>
            </a:r>
            <a:endParaRPr lang="en-NZ" dirty="0"/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NZ" dirty="0"/>
              <a:t>assessment </a:t>
            </a:r>
            <a:r>
              <a:rPr lang="en-NZ" u="sng" dirty="0" smtClean="0"/>
              <a:t>before</a:t>
            </a:r>
            <a:r>
              <a:rPr lang="en-NZ" dirty="0" smtClean="0"/>
              <a:t> </a:t>
            </a:r>
            <a:r>
              <a:rPr lang="en-NZ" dirty="0"/>
              <a:t>IAF</a:t>
            </a:r>
          </a:p>
          <a:p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NZ" dirty="0"/>
              <a:t>VH rating on one factor sets the priority regardless of other </a:t>
            </a:r>
            <a:r>
              <a:rPr lang="en-NZ" dirty="0" smtClean="0"/>
              <a:t>factor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NZ" dirty="0"/>
              <a:t>timeframe required to address the problem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1"/>
          </p:nvPr>
        </p:nvSpPr>
        <p:spPr>
          <a:xfrm>
            <a:off x="5412696" y="3516086"/>
            <a:ext cx="1800573" cy="2351014"/>
          </a:xfrm>
        </p:spPr>
        <p:txBody>
          <a:bodyPr/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NZ" dirty="0"/>
              <a:t>r</a:t>
            </a:r>
            <a:r>
              <a:rPr lang="en-NZ" dirty="0" smtClean="0"/>
              <a:t>eplaces Minor Improvements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NZ" dirty="0" smtClean="0"/>
              <a:t>&lt; $1m</a:t>
            </a:r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2"/>
          </p:nvPr>
        </p:nvSpPr>
        <p:spPr>
          <a:xfrm>
            <a:off x="7263073" y="3526971"/>
            <a:ext cx="1739413" cy="2340129"/>
          </a:xfrm>
        </p:spPr>
        <p:txBody>
          <a:bodyPr/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NZ" dirty="0"/>
              <a:t>e.g. </a:t>
            </a:r>
            <a:br>
              <a:rPr lang="en-NZ" dirty="0"/>
            </a:br>
            <a:r>
              <a:rPr lang="en-NZ" dirty="0"/>
              <a:t>Bridge Replacement will be  “</a:t>
            </a:r>
            <a:r>
              <a:rPr lang="en-NZ" dirty="0" err="1" smtClean="0"/>
              <a:t>PV_EoL</a:t>
            </a:r>
            <a:r>
              <a:rPr lang="en-NZ" dirty="0" smtClean="0"/>
              <a:t>”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NZ" dirty="0"/>
              <a:t>Stock effluent facilities will have a generic BCR </a:t>
            </a:r>
          </a:p>
        </p:txBody>
      </p:sp>
      <p:sp>
        <p:nvSpPr>
          <p:cNvPr id="12" name="Oval 11"/>
          <p:cNvSpPr/>
          <p:nvPr/>
        </p:nvSpPr>
        <p:spPr>
          <a:xfrm>
            <a:off x="248614" y="1755648"/>
            <a:ext cx="1666875" cy="1600200"/>
          </a:xfrm>
          <a:prstGeom prst="ellipse">
            <a:avLst/>
          </a:prstGeom>
          <a:solidFill>
            <a:srgbClr val="9AA71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NZ" sz="1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  <a:r>
              <a:rPr lang="en-US" sz="1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used</a:t>
            </a:r>
            <a:endParaRPr lang="en-NZ" sz="14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999649" y="1755648"/>
            <a:ext cx="1666875" cy="1600200"/>
          </a:xfrm>
          <a:prstGeom prst="ellipse">
            <a:avLst/>
          </a:prstGeom>
          <a:solidFill>
            <a:srgbClr val="9AA71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r>
              <a:rPr lang="en-NZ" sz="16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Rating </a:t>
            </a:r>
            <a:r>
              <a:rPr lang="en-NZ" sz="16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Very High</a:t>
            </a:r>
          </a:p>
        </p:txBody>
      </p:sp>
      <p:sp>
        <p:nvSpPr>
          <p:cNvPr id="19" name="Oval 18"/>
          <p:cNvSpPr/>
          <p:nvPr/>
        </p:nvSpPr>
        <p:spPr>
          <a:xfrm>
            <a:off x="3745821" y="1755648"/>
            <a:ext cx="1666875" cy="1600200"/>
          </a:xfrm>
          <a:prstGeom prst="ellipse">
            <a:avLst/>
          </a:prstGeom>
          <a:solidFill>
            <a:srgbClr val="9AA71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r>
              <a:rPr lang="en-NZ" sz="20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Urgency</a:t>
            </a:r>
            <a:endParaRPr lang="en-US" sz="20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487506" y="1755648"/>
            <a:ext cx="1666875" cy="1600200"/>
          </a:xfrm>
          <a:prstGeom prst="ellipse">
            <a:avLst/>
          </a:prstGeom>
          <a:solidFill>
            <a:srgbClr val="9AA71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r>
              <a:rPr lang="en-NZ" sz="16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Cost / Low Risk</a:t>
            </a:r>
            <a:endParaRPr lang="en-US" sz="16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213269" y="1755648"/>
            <a:ext cx="1666875" cy="1600200"/>
          </a:xfrm>
          <a:prstGeom prst="ellipse">
            <a:avLst/>
          </a:prstGeom>
          <a:solidFill>
            <a:srgbClr val="9AA71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r>
              <a:rPr lang="en-NZ" sz="20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“99” BCR</a:t>
            </a:r>
          </a:p>
          <a:p>
            <a:pPr algn="ctr"/>
            <a:r>
              <a:rPr lang="en-NZ" sz="20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NZ" sz="20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endParaRPr lang="en-US" sz="20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92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Proposed </a:t>
            </a:r>
            <a:r>
              <a:rPr lang="en-NZ" dirty="0" smtClean="0"/>
              <a:t>future </a:t>
            </a:r>
            <a:r>
              <a:rPr lang="en-NZ" dirty="0"/>
              <a:t>s</a:t>
            </a:r>
            <a:r>
              <a:rPr lang="en-NZ" dirty="0" smtClean="0"/>
              <a:t>tate </a:t>
            </a:r>
            <a:r>
              <a:rPr lang="en-NZ" dirty="0"/>
              <a:t>Investment Assessment Framework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NZ" sz="2000" dirty="0"/>
              <a:t>Change </a:t>
            </a:r>
            <a:r>
              <a:rPr lang="en-NZ" sz="2000" dirty="0" smtClean="0"/>
              <a:t>for </a:t>
            </a:r>
            <a:r>
              <a:rPr lang="en-NZ" sz="2000" dirty="0"/>
              <a:t>2018-21:</a:t>
            </a:r>
          </a:p>
          <a:p>
            <a:pPr lvl="1"/>
            <a:r>
              <a:rPr lang="en-NZ" sz="2000" dirty="0"/>
              <a:t>move from a three to two factor assessment</a:t>
            </a:r>
          </a:p>
          <a:p>
            <a:pPr lvl="1"/>
            <a:r>
              <a:rPr lang="en-NZ" sz="2000" dirty="0"/>
              <a:t>no effectiveness rating</a:t>
            </a:r>
          </a:p>
          <a:p>
            <a:pPr lvl="1">
              <a:spcAft>
                <a:spcPts val="1200"/>
              </a:spcAft>
            </a:pPr>
            <a:r>
              <a:rPr lang="en-NZ" sz="2000" dirty="0"/>
              <a:t>many of the elements of the current effectiveness structure are being considered in the Business Case Approach</a:t>
            </a:r>
          </a:p>
          <a:p>
            <a:endParaRPr lang="en-N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83296671"/>
              </p:ext>
            </p:extLst>
          </p:nvPr>
        </p:nvGraphicFramePr>
        <p:xfrm>
          <a:off x="-2" y="3537856"/>
          <a:ext cx="9144002" cy="2052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3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72" y="720852"/>
            <a:ext cx="8635327" cy="630936"/>
          </a:xfrm>
        </p:spPr>
        <p:txBody>
          <a:bodyPr/>
          <a:lstStyle/>
          <a:p>
            <a:r>
              <a:rPr lang="en-NZ" dirty="0"/>
              <a:t>Business </a:t>
            </a:r>
            <a:r>
              <a:rPr lang="en-NZ" dirty="0" smtClean="0"/>
              <a:t>case </a:t>
            </a:r>
            <a:r>
              <a:rPr lang="en-NZ" dirty="0"/>
              <a:t>a</a:t>
            </a:r>
            <a:r>
              <a:rPr lang="en-NZ" dirty="0" smtClean="0"/>
              <a:t>lignment </a:t>
            </a:r>
            <a:r>
              <a:rPr lang="en-NZ" dirty="0"/>
              <a:t>to </a:t>
            </a:r>
            <a:r>
              <a:rPr lang="en-NZ" dirty="0" smtClean="0"/>
              <a:t>Investment </a:t>
            </a:r>
            <a:r>
              <a:rPr lang="en-NZ" dirty="0"/>
              <a:t>Assessment Framework </a:t>
            </a:r>
            <a:r>
              <a:rPr lang="en-NZ" dirty="0" smtClean="0"/>
              <a:t>relationship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NZ" sz="2000" dirty="0" smtClean="0"/>
              <a:t>The business </a:t>
            </a:r>
            <a:r>
              <a:rPr lang="en-NZ" sz="2000" dirty="0"/>
              <a:t>c</a:t>
            </a:r>
            <a:r>
              <a:rPr lang="en-NZ" sz="2000" dirty="0" smtClean="0"/>
              <a:t>ase principles and investment assessment are clearly linked. The Business </a:t>
            </a:r>
            <a:r>
              <a:rPr lang="en-NZ" sz="2000" dirty="0"/>
              <a:t>C</a:t>
            </a:r>
            <a:r>
              <a:rPr lang="en-NZ" sz="2000" dirty="0" smtClean="0"/>
              <a:t>ase Approach will be integrated with the decision making process through the Assessment of Business Case.</a:t>
            </a:r>
            <a:endParaRPr lang="en-NZ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310871" y="3225570"/>
            <a:ext cx="8553044" cy="2361674"/>
            <a:chOff x="310871" y="3225570"/>
            <a:chExt cx="8553044" cy="2361674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3466617" y="3837046"/>
              <a:ext cx="0" cy="2628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466617" y="4712471"/>
              <a:ext cx="0" cy="2628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432299" y="4712470"/>
              <a:ext cx="0" cy="2628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432299" y="3837046"/>
              <a:ext cx="0" cy="2628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485087" y="4712470"/>
              <a:ext cx="0" cy="2628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7485087" y="3837046"/>
              <a:ext cx="0" cy="2628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>
              <a:off x="341831" y="3225571"/>
              <a:ext cx="2160012" cy="612000"/>
              <a:chOff x="-155558" y="460317"/>
              <a:chExt cx="2468265" cy="720618"/>
            </a:xfrm>
          </p:grpSpPr>
          <p:sp>
            <p:nvSpPr>
              <p:cNvPr id="40" name="Chevron 39"/>
              <p:cNvSpPr/>
              <p:nvPr/>
            </p:nvSpPr>
            <p:spPr>
              <a:xfrm>
                <a:off x="-155558" y="460317"/>
                <a:ext cx="2468265" cy="720618"/>
              </a:xfrm>
              <a:prstGeom prst="chevron">
                <a:avLst/>
              </a:pr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NZ" sz="1400"/>
              </a:p>
            </p:txBody>
          </p:sp>
          <p:sp>
            <p:nvSpPr>
              <p:cNvPr id="41" name="Chevron 4"/>
              <p:cNvSpPr/>
              <p:nvPr/>
            </p:nvSpPr>
            <p:spPr>
              <a:xfrm>
                <a:off x="195032" y="460317"/>
                <a:ext cx="1753363" cy="7206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320" tIns="10160" rIns="0" bIns="101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NZ" sz="1400" b="1" kern="1200" dirty="0" smtClean="0">
                    <a:latin typeface="Lucida Sans" panose="020B0602040502020204" pitchFamily="34" charset="0"/>
                    <a:ea typeface="+mn-ea"/>
                    <a:cs typeface="Lucida Sans" panose="020B0602040502020204" pitchFamily="34" charset="0"/>
                  </a:rPr>
                  <a:t>Business Case Approach</a:t>
                </a:r>
                <a:endParaRPr lang="en-NZ" sz="1400" b="1" kern="1200" dirty="0">
                  <a:latin typeface="Lucida Sans" panose="020B0602040502020204" pitchFamily="34" charset="0"/>
                  <a:ea typeface="+mn-ea"/>
                  <a:cs typeface="Lucida Sans" panose="020B0602040502020204" pitchFamily="34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358935" y="3225570"/>
              <a:ext cx="2302999" cy="612000"/>
              <a:chOff x="2028541" y="460315"/>
              <a:chExt cx="2459051" cy="720618"/>
            </a:xfrm>
          </p:grpSpPr>
          <p:sp>
            <p:nvSpPr>
              <p:cNvPr id="38" name="Chevron 37"/>
              <p:cNvSpPr/>
              <p:nvPr/>
            </p:nvSpPr>
            <p:spPr>
              <a:xfrm>
                <a:off x="2028541" y="460315"/>
                <a:ext cx="2306362" cy="720618"/>
              </a:xfrm>
              <a:prstGeom prst="chevron">
                <a:avLst/>
              </a:prstGeom>
              <a:solidFill>
                <a:schemeClr val="accent4">
                  <a:lumMod val="40000"/>
                  <a:lumOff val="60000"/>
                  <a:alpha val="90000"/>
                </a:schemeClr>
              </a:solidFill>
            </p:spPr>
            <p:style>
              <a:lnRef idx="2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NZ" sz="1400"/>
              </a:p>
            </p:txBody>
          </p:sp>
          <p:sp>
            <p:nvSpPr>
              <p:cNvPr id="39" name="Chevron 6"/>
              <p:cNvSpPr/>
              <p:nvPr/>
            </p:nvSpPr>
            <p:spPr>
              <a:xfrm>
                <a:off x="2181230" y="460315"/>
                <a:ext cx="2306362" cy="7206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0320" tIns="10160" rIns="0" bIns="101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NZ" sz="1400" b="1" kern="1200" dirty="0" smtClean="0">
                    <a:latin typeface="Lucida Sans" panose="020B0602040502020204" pitchFamily="34" charset="0"/>
                    <a:ea typeface="+mn-ea"/>
                    <a:cs typeface="Lucida Sans" panose="020B0602040502020204" pitchFamily="34" charset="0"/>
                  </a:rPr>
                  <a:t>Point of Entry / </a:t>
                </a:r>
              </a:p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NZ" sz="1400" b="1" kern="1200" dirty="0" smtClean="0">
                    <a:latin typeface="Lucida Sans" panose="020B0602040502020204" pitchFamily="34" charset="0"/>
                    <a:ea typeface="+mn-ea"/>
                    <a:cs typeface="Lucida Sans" panose="020B0602040502020204" pitchFamily="34" charset="0"/>
                  </a:rPr>
                  <a:t>Strategic Case</a:t>
                </a:r>
                <a:endParaRPr lang="en-NZ" sz="1400" b="1" kern="1200" dirty="0">
                  <a:latin typeface="Lucida Sans" panose="020B0602040502020204" pitchFamily="34" charset="0"/>
                  <a:ea typeface="+mn-ea"/>
                  <a:cs typeface="Lucida Sans" panose="020B0602040502020204" pitchFamily="34" charset="0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4376039" y="3225570"/>
              <a:ext cx="2160000" cy="612000"/>
              <a:chOff x="4151494" y="460315"/>
              <a:chExt cx="2468266" cy="720618"/>
            </a:xfrm>
          </p:grpSpPr>
          <p:sp>
            <p:nvSpPr>
              <p:cNvPr id="36" name="Chevron 35"/>
              <p:cNvSpPr/>
              <p:nvPr/>
            </p:nvSpPr>
            <p:spPr>
              <a:xfrm>
                <a:off x="4151494" y="460315"/>
                <a:ext cx="2468266" cy="720618"/>
              </a:xfrm>
              <a:prstGeom prst="chevron">
                <a:avLst/>
              </a:prstGeom>
              <a:solidFill>
                <a:schemeClr val="accent4">
                  <a:lumMod val="40000"/>
                  <a:lumOff val="60000"/>
                  <a:alpha val="90000"/>
                </a:schemeClr>
              </a:solidFill>
            </p:spPr>
            <p:style>
              <a:lnRef idx="2">
                <a:schemeClr val="accent4">
                  <a:tint val="40000"/>
                  <a:alpha val="90000"/>
                  <a:hueOff val="1022432"/>
                  <a:satOff val="1862"/>
                  <a:lumOff val="-12"/>
                  <a:alphaOff val="0"/>
                </a:schemeClr>
              </a:lnRef>
              <a:fillRef idx="1">
                <a:schemeClr val="accent4">
                  <a:tint val="40000"/>
                  <a:alpha val="90000"/>
                  <a:hueOff val="1022432"/>
                  <a:satOff val="1862"/>
                  <a:lumOff val="-12"/>
                  <a:alphaOff val="0"/>
                </a:schemeClr>
              </a:fillRef>
              <a:effectRef idx="0">
                <a:schemeClr val="accent4">
                  <a:tint val="40000"/>
                  <a:alpha val="90000"/>
                  <a:hueOff val="1022432"/>
                  <a:satOff val="1862"/>
                  <a:lumOff val="-12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NZ" sz="1400"/>
              </a:p>
            </p:txBody>
          </p:sp>
          <p:sp>
            <p:nvSpPr>
              <p:cNvPr id="37" name="Chevron 8"/>
              <p:cNvSpPr/>
              <p:nvPr/>
            </p:nvSpPr>
            <p:spPr>
              <a:xfrm>
                <a:off x="4591930" y="460315"/>
                <a:ext cx="1722197" cy="7206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10160" rIns="0" bIns="101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NZ" sz="1400" b="1" kern="1200" dirty="0" smtClean="0">
                    <a:latin typeface="Lucida Sans" panose="020B0602040502020204" pitchFamily="34" charset="0"/>
                    <a:ea typeface="+mn-ea"/>
                    <a:cs typeface="Lucida Sans" panose="020B0602040502020204" pitchFamily="34" charset="0"/>
                  </a:rPr>
                  <a:t>Programme Business Case</a:t>
                </a:r>
                <a:endParaRPr lang="en-NZ" sz="1400" b="1" kern="1200" dirty="0">
                  <a:latin typeface="Lucida Sans" panose="020B0602040502020204" pitchFamily="34" charset="0"/>
                  <a:ea typeface="+mn-ea"/>
                  <a:cs typeface="Lucida Sans" panose="020B0602040502020204" pitchFamily="34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359614" y="3225570"/>
              <a:ext cx="2360223" cy="612000"/>
              <a:chOff x="5937138" y="460315"/>
              <a:chExt cx="1605097" cy="720618"/>
            </a:xfrm>
          </p:grpSpPr>
          <p:sp>
            <p:nvSpPr>
              <p:cNvPr id="34" name="Chevron 33"/>
              <p:cNvSpPr/>
              <p:nvPr/>
            </p:nvSpPr>
            <p:spPr>
              <a:xfrm>
                <a:off x="5937138" y="460315"/>
                <a:ext cx="1605097" cy="720618"/>
              </a:xfrm>
              <a:prstGeom prst="chevron">
                <a:avLst/>
              </a:prstGeom>
              <a:solidFill>
                <a:schemeClr val="accent4">
                  <a:lumMod val="40000"/>
                  <a:lumOff val="60000"/>
                  <a:alpha val="90000"/>
                </a:schemeClr>
              </a:solidFill>
            </p:spPr>
            <p:style>
              <a:lnRef idx="2">
                <a:schemeClr val="accent4">
                  <a:tint val="40000"/>
                  <a:alpha val="90000"/>
                  <a:hueOff val="2044863"/>
                  <a:satOff val="3724"/>
                  <a:lumOff val="-24"/>
                  <a:alphaOff val="0"/>
                </a:schemeClr>
              </a:lnRef>
              <a:fillRef idx="1">
                <a:schemeClr val="accent4">
                  <a:tint val="40000"/>
                  <a:alpha val="90000"/>
                  <a:hueOff val="2044863"/>
                  <a:satOff val="3724"/>
                  <a:lumOff val="-24"/>
                  <a:alphaOff val="0"/>
                </a:schemeClr>
              </a:fillRef>
              <a:effectRef idx="0">
                <a:schemeClr val="accent4">
                  <a:tint val="40000"/>
                  <a:alpha val="90000"/>
                  <a:hueOff val="2044863"/>
                  <a:satOff val="3724"/>
                  <a:lumOff val="-24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NZ" sz="1400"/>
              </a:p>
            </p:txBody>
          </p:sp>
          <p:sp>
            <p:nvSpPr>
              <p:cNvPr id="35" name="Chevron 10"/>
              <p:cNvSpPr/>
              <p:nvPr/>
            </p:nvSpPr>
            <p:spPr>
              <a:xfrm>
                <a:off x="5989353" y="460315"/>
                <a:ext cx="1502364" cy="7206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0320" tIns="10160" rIns="0" bIns="101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NZ" sz="1400" b="1" kern="1200" dirty="0" smtClean="0">
                    <a:latin typeface="Lucida Sans" panose="020B0602040502020204" pitchFamily="34" charset="0"/>
                    <a:cs typeface="Lucida Sans" panose="020B0602040502020204" pitchFamily="34" charset="0"/>
                  </a:rPr>
                  <a:t>Indicative </a:t>
                </a:r>
                <a:r>
                  <a:rPr lang="en-NZ" sz="1400" b="1" dirty="0" smtClean="0">
                    <a:latin typeface="Lucida Sans" panose="020B0602040502020204" pitchFamily="34" charset="0"/>
                    <a:cs typeface="Lucida Sans" panose="020B0602040502020204" pitchFamily="34" charset="0"/>
                  </a:rPr>
                  <a:t>/ </a:t>
                </a:r>
                <a:r>
                  <a:rPr lang="en-NZ" sz="1400" b="1" dirty="0">
                    <a:latin typeface="Lucida Sans" panose="020B0602040502020204" pitchFamily="34" charset="0"/>
                    <a:cs typeface="Lucida Sans" panose="020B0602040502020204" pitchFamily="34" charset="0"/>
                  </a:rPr>
                  <a:t>Detailed Business </a:t>
                </a:r>
                <a:r>
                  <a:rPr lang="en-NZ" sz="1400" b="1" dirty="0" smtClean="0">
                    <a:latin typeface="Lucida Sans" panose="020B0602040502020204" pitchFamily="34" charset="0"/>
                    <a:cs typeface="Lucida Sans" panose="020B0602040502020204" pitchFamily="34" charset="0"/>
                  </a:rPr>
                  <a:t>Case</a:t>
                </a:r>
                <a:endParaRPr lang="en-NZ" sz="1400" b="1" dirty="0">
                  <a:latin typeface="Lucida Sans" panose="020B0602040502020204" pitchFamily="34" charset="0"/>
                  <a:cs typeface="Lucida Sans" panose="020B0602040502020204" pitchFamily="34" charset="0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10871" y="4101660"/>
              <a:ext cx="2174506" cy="612000"/>
              <a:chOff x="-190937" y="1326189"/>
              <a:chExt cx="2484826" cy="720618"/>
            </a:xfrm>
          </p:grpSpPr>
          <p:sp>
            <p:nvSpPr>
              <p:cNvPr id="32" name="Chevron 31"/>
              <p:cNvSpPr/>
              <p:nvPr/>
            </p:nvSpPr>
            <p:spPr>
              <a:xfrm>
                <a:off x="-174376" y="1326189"/>
                <a:ext cx="2468265" cy="720618"/>
              </a:xfrm>
              <a:prstGeom prst="chevron">
                <a:avLst/>
              </a:prstGeom>
              <a:solidFill>
                <a:srgbClr val="9AA71D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5248886"/>
                  <a:satOff val="26166"/>
                  <a:lumOff val="-4411"/>
                  <a:alphaOff val="0"/>
                </a:schemeClr>
              </a:fillRef>
              <a:effectRef idx="0">
                <a:schemeClr val="accent4">
                  <a:hueOff val="5248886"/>
                  <a:satOff val="26166"/>
                  <a:lumOff val="-4411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NZ" sz="1400"/>
              </a:p>
            </p:txBody>
          </p:sp>
          <p:sp>
            <p:nvSpPr>
              <p:cNvPr id="33" name="Chevron 14"/>
              <p:cNvSpPr/>
              <p:nvPr/>
            </p:nvSpPr>
            <p:spPr>
              <a:xfrm>
                <a:off x="-190937" y="1326189"/>
                <a:ext cx="2468268" cy="7206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320" tIns="10160" rIns="0" bIns="101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NZ" sz="1400" b="1" kern="1200" dirty="0" smtClean="0">
                    <a:latin typeface="Lucida Sans" panose="020B0602040502020204" pitchFamily="34" charset="0"/>
                    <a:ea typeface="+mn-ea"/>
                    <a:cs typeface="Lucida Sans" panose="020B0602040502020204" pitchFamily="34" charset="0"/>
                  </a:rPr>
                  <a:t>Assessment of Business Case</a:t>
                </a:r>
                <a:endParaRPr lang="en-NZ" sz="1400" b="1" kern="1200" dirty="0">
                  <a:latin typeface="Lucida Sans" panose="020B0602040502020204" pitchFamily="34" charset="0"/>
                  <a:ea typeface="+mn-ea"/>
                  <a:cs typeface="Lucida Sans" panose="020B0602040502020204" pitchFamily="34" charset="0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317117" y="4975244"/>
              <a:ext cx="2159999" cy="612000"/>
              <a:chOff x="-242525" y="2192061"/>
              <a:chExt cx="2468262" cy="720618"/>
            </a:xfrm>
          </p:grpSpPr>
          <p:sp>
            <p:nvSpPr>
              <p:cNvPr id="30" name="Chevron 29"/>
              <p:cNvSpPr/>
              <p:nvPr/>
            </p:nvSpPr>
            <p:spPr>
              <a:xfrm>
                <a:off x="-242525" y="2192061"/>
                <a:ext cx="2468262" cy="720618"/>
              </a:xfrm>
              <a:prstGeom prst="chevron">
                <a:avLst/>
              </a:prstGeom>
              <a:solidFill>
                <a:schemeClr val="accent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10497772"/>
                  <a:satOff val="52331"/>
                  <a:lumOff val="-8823"/>
                  <a:alphaOff val="0"/>
                </a:schemeClr>
              </a:fillRef>
              <a:effectRef idx="0">
                <a:schemeClr val="accent4">
                  <a:hueOff val="10497772"/>
                  <a:satOff val="52331"/>
                  <a:lumOff val="-8823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NZ" sz="1400"/>
              </a:p>
            </p:txBody>
          </p:sp>
          <p:sp>
            <p:nvSpPr>
              <p:cNvPr id="31" name="Chevron 24"/>
              <p:cNvSpPr/>
              <p:nvPr/>
            </p:nvSpPr>
            <p:spPr>
              <a:xfrm>
                <a:off x="-14310" y="2192061"/>
                <a:ext cx="2035779" cy="7206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320" tIns="10160" rIns="0" bIns="101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NZ" sz="1400" b="1" kern="1200" dirty="0" smtClean="0">
                    <a:latin typeface="Lucida Sans" panose="020B0602040502020204" pitchFamily="34" charset="0"/>
                    <a:ea typeface="+mn-ea"/>
                    <a:cs typeface="Lucida Sans" panose="020B0602040502020204" pitchFamily="34" charset="0"/>
                  </a:rPr>
                  <a:t>Investment Assessment Framework</a:t>
                </a:r>
                <a:endParaRPr lang="en-NZ" sz="1400" b="1" kern="1200" dirty="0">
                  <a:latin typeface="Lucida Sans" panose="020B0602040502020204" pitchFamily="34" charset="0"/>
                  <a:ea typeface="+mn-ea"/>
                  <a:cs typeface="Lucida Sans" panose="020B0602040502020204" pitchFamily="34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2286353" y="4975243"/>
              <a:ext cx="2160000" cy="612000"/>
              <a:chOff x="1907077" y="2192058"/>
              <a:chExt cx="2306363" cy="720618"/>
            </a:xfrm>
          </p:grpSpPr>
          <p:sp>
            <p:nvSpPr>
              <p:cNvPr id="28" name="Chevron 27"/>
              <p:cNvSpPr/>
              <p:nvPr/>
            </p:nvSpPr>
            <p:spPr>
              <a:xfrm>
                <a:off x="1907077" y="2192058"/>
                <a:ext cx="2306363" cy="720618"/>
              </a:xfrm>
              <a:prstGeom prst="chevron">
                <a:avLst/>
              </a:prstGeom>
              <a:solidFill>
                <a:schemeClr val="accent4">
                  <a:lumMod val="40000"/>
                  <a:lumOff val="60000"/>
                  <a:alpha val="90000"/>
                </a:schemeClr>
              </a:solidFill>
            </p:spPr>
            <p:style>
              <a:lnRef idx="2">
                <a:schemeClr val="accent4">
                  <a:tint val="40000"/>
                  <a:alpha val="90000"/>
                  <a:hueOff val="8179452"/>
                  <a:satOff val="14897"/>
                  <a:lumOff val="-95"/>
                  <a:alphaOff val="0"/>
                </a:schemeClr>
              </a:lnRef>
              <a:fillRef idx="1">
                <a:schemeClr val="accent4">
                  <a:tint val="40000"/>
                  <a:alpha val="90000"/>
                  <a:hueOff val="8179452"/>
                  <a:satOff val="14897"/>
                  <a:lumOff val="-95"/>
                  <a:alphaOff val="0"/>
                </a:schemeClr>
              </a:fillRef>
              <a:effectRef idx="0">
                <a:schemeClr val="accent4">
                  <a:tint val="40000"/>
                  <a:alpha val="90000"/>
                  <a:hueOff val="8179452"/>
                  <a:satOff val="14897"/>
                  <a:lumOff val="-95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NZ" sz="1400"/>
              </a:p>
            </p:txBody>
          </p:sp>
          <p:sp>
            <p:nvSpPr>
              <p:cNvPr id="29" name="Chevron 26"/>
              <p:cNvSpPr/>
              <p:nvPr/>
            </p:nvSpPr>
            <p:spPr>
              <a:xfrm>
                <a:off x="2245345" y="2192058"/>
                <a:ext cx="1633657" cy="7206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0320" tIns="10160" rIns="0" bIns="10160" numCol="1" spcCol="127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NZ" sz="1400" b="1" kern="1200" dirty="0" smtClean="0">
                    <a:latin typeface="Lucida Sans" panose="020B0602040502020204" pitchFamily="34" charset="0"/>
                    <a:ea typeface="+mn-ea"/>
                    <a:cs typeface="Lucida Sans" panose="020B0602040502020204" pitchFamily="34" charset="0"/>
                  </a:rPr>
                  <a:t>Results Alignment</a:t>
                </a:r>
                <a:endParaRPr lang="en-NZ" sz="1400" b="1" kern="1200" dirty="0">
                  <a:latin typeface="Lucida Sans" panose="020B0602040502020204" pitchFamily="34" charset="0"/>
                  <a:ea typeface="+mn-ea"/>
                  <a:cs typeface="Lucida Sans" panose="020B0602040502020204" pitchFamily="34" charset="0"/>
                </a:endParaRPr>
              </a:p>
            </p:txBody>
          </p:sp>
        </p:grpSp>
        <p:sp>
          <p:nvSpPr>
            <p:cNvPr id="21" name="Chevron 20"/>
            <p:cNvSpPr/>
            <p:nvPr/>
          </p:nvSpPr>
          <p:spPr>
            <a:xfrm>
              <a:off x="4255596" y="4974438"/>
              <a:ext cx="4608319" cy="611476"/>
            </a:xfrm>
            <a:prstGeom prst="chevron">
              <a:avLst/>
            </a:prstGeom>
            <a:solidFill>
              <a:schemeClr val="accent4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4">
                <a:tint val="40000"/>
                <a:alpha val="90000"/>
                <a:hueOff val="11246746"/>
                <a:satOff val="20484"/>
                <a:lumOff val="-130"/>
                <a:alphaOff val="0"/>
              </a:schemeClr>
            </a:lnRef>
            <a:fillRef idx="1">
              <a:schemeClr val="accent4">
                <a:tint val="40000"/>
                <a:alpha val="90000"/>
                <a:hueOff val="11246746"/>
                <a:satOff val="20484"/>
                <a:lumOff val="-13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11246746"/>
                <a:satOff val="20484"/>
                <a:lumOff val="-13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lvl="0" algn="ctr"/>
              <a:r>
                <a:rPr lang="en-NZ" sz="1400" b="1" dirty="0" smtClean="0">
                  <a:latin typeface="Lucida Sans" panose="020B0602040502020204" pitchFamily="34" charset="0"/>
                  <a:cs typeface="Lucida Sans" panose="020B0602040502020204" pitchFamily="34" charset="0"/>
                </a:rPr>
                <a:t>Cost-Benefit Appraisal</a:t>
              </a:r>
              <a:endParaRPr lang="en-NZ" sz="1400" dirty="0"/>
            </a:p>
          </p:txBody>
        </p:sp>
        <p:sp>
          <p:nvSpPr>
            <p:cNvPr id="22" name="Chevron 21"/>
            <p:cNvSpPr/>
            <p:nvPr/>
          </p:nvSpPr>
          <p:spPr>
            <a:xfrm>
              <a:off x="6486070" y="4111873"/>
              <a:ext cx="2266388" cy="612000"/>
            </a:xfrm>
            <a:prstGeom prst="chevron">
              <a:avLst/>
            </a:prstGeom>
            <a:solidFill>
              <a:schemeClr val="accent4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4">
                <a:tint val="40000"/>
                <a:alpha val="90000"/>
                <a:hueOff val="4089726"/>
                <a:satOff val="7449"/>
                <a:lumOff val="-47"/>
                <a:alphaOff val="0"/>
              </a:schemeClr>
            </a:lnRef>
            <a:fillRef idx="1">
              <a:schemeClr val="accent4">
                <a:tint val="40000"/>
                <a:alpha val="90000"/>
                <a:hueOff val="4089726"/>
                <a:satOff val="7449"/>
                <a:lumOff val="-47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4089726"/>
                <a:satOff val="7449"/>
                <a:lumOff val="-4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NZ" sz="1400"/>
            </a:p>
          </p:txBody>
        </p:sp>
        <p:sp>
          <p:nvSpPr>
            <p:cNvPr id="23" name="Chevron 16"/>
            <p:cNvSpPr/>
            <p:nvPr/>
          </p:nvSpPr>
          <p:spPr>
            <a:xfrm>
              <a:off x="6672648" y="4111873"/>
              <a:ext cx="1974295" cy="61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0160" rIns="0" bIns="101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NZ" sz="1400" b="1" dirty="0" smtClean="0">
                  <a:solidFill>
                    <a:schemeClr val="accent2">
                      <a:lumMod val="75000"/>
                    </a:schemeClr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Pass</a:t>
              </a:r>
              <a:r>
                <a:rPr lang="en-NZ" sz="1400" b="1" dirty="0" smtClean="0">
                  <a:solidFill>
                    <a:schemeClr val="tx1"/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/</a:t>
              </a:r>
              <a:r>
                <a:rPr lang="en-NZ" sz="1400" b="1" kern="1200" dirty="0" smtClean="0">
                  <a:solidFill>
                    <a:schemeClr val="bg2">
                      <a:lumMod val="75000"/>
                    </a:schemeClr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Rework</a:t>
              </a:r>
              <a:r>
                <a:rPr lang="en-NZ" sz="1400" b="1" kern="1200" dirty="0" smtClean="0">
                  <a:latin typeface="Lucida Sans" panose="020B0602040502020204" pitchFamily="34" charset="0"/>
                  <a:cs typeface="Lucida Sans" panose="020B0602040502020204" pitchFamily="34" charset="0"/>
                </a:rPr>
                <a:t>/</a:t>
              </a:r>
              <a:r>
                <a:rPr lang="en-NZ" sz="1400" b="1" kern="1200" dirty="0" smtClean="0">
                  <a:solidFill>
                    <a:srgbClr val="FF0000"/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Fail</a:t>
              </a:r>
              <a:endParaRPr lang="en-NZ" sz="1400" b="1" kern="1200" dirty="0">
                <a:solidFill>
                  <a:srgbClr val="FF0000"/>
                </a:solidFill>
                <a:latin typeface="Lucida Sans" panose="020B0602040502020204" pitchFamily="34" charset="0"/>
                <a:cs typeface="Lucida Sans" panose="020B0602040502020204" pitchFamily="34" charset="0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4378248" y="4110445"/>
              <a:ext cx="2294399" cy="612000"/>
            </a:xfrm>
            <a:prstGeom prst="chevron">
              <a:avLst/>
            </a:prstGeom>
            <a:solidFill>
              <a:schemeClr val="accent4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4">
                <a:tint val="40000"/>
                <a:alpha val="90000"/>
                <a:hueOff val="4089726"/>
                <a:satOff val="7449"/>
                <a:lumOff val="-47"/>
                <a:alphaOff val="0"/>
              </a:schemeClr>
            </a:lnRef>
            <a:fillRef idx="1">
              <a:schemeClr val="accent4">
                <a:tint val="40000"/>
                <a:alpha val="90000"/>
                <a:hueOff val="4089726"/>
                <a:satOff val="7449"/>
                <a:lumOff val="-47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4089726"/>
                <a:satOff val="7449"/>
                <a:lumOff val="-4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NZ" sz="1400"/>
            </a:p>
          </p:txBody>
        </p:sp>
        <p:sp>
          <p:nvSpPr>
            <p:cNvPr id="25" name="Chevron 16"/>
            <p:cNvSpPr/>
            <p:nvPr/>
          </p:nvSpPr>
          <p:spPr>
            <a:xfrm>
              <a:off x="4617790" y="4110445"/>
              <a:ext cx="1889535" cy="61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0160" rIns="0" bIns="101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NZ" sz="1400" b="1" dirty="0" smtClean="0">
                  <a:solidFill>
                    <a:schemeClr val="accent2">
                      <a:lumMod val="75000"/>
                    </a:schemeClr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Pass</a:t>
              </a:r>
              <a:r>
                <a:rPr lang="en-NZ" sz="1400" b="1" dirty="0" smtClean="0">
                  <a:solidFill>
                    <a:schemeClr val="tx1"/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/</a:t>
              </a:r>
              <a:r>
                <a:rPr lang="en-NZ" sz="1400" b="1" kern="1200" dirty="0" smtClean="0">
                  <a:solidFill>
                    <a:schemeClr val="bg2">
                      <a:lumMod val="75000"/>
                    </a:schemeClr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Rework</a:t>
              </a:r>
              <a:r>
                <a:rPr lang="en-NZ" sz="1400" b="1" kern="1200" dirty="0" smtClean="0">
                  <a:latin typeface="Lucida Sans" panose="020B0602040502020204" pitchFamily="34" charset="0"/>
                  <a:cs typeface="Lucida Sans" panose="020B0602040502020204" pitchFamily="34" charset="0"/>
                </a:rPr>
                <a:t>/</a:t>
              </a:r>
              <a:r>
                <a:rPr lang="en-NZ" sz="1400" b="1" kern="1200" dirty="0" smtClean="0">
                  <a:solidFill>
                    <a:srgbClr val="FF0000"/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Fail</a:t>
              </a:r>
              <a:endParaRPr lang="en-NZ" sz="1400" b="1" kern="1200" dirty="0">
                <a:solidFill>
                  <a:srgbClr val="FF0000"/>
                </a:solidFill>
                <a:latin typeface="Lucida Sans" panose="020B0602040502020204" pitchFamily="34" charset="0"/>
                <a:cs typeface="Lucida Sans" panose="020B0602040502020204" pitchFamily="34" charset="0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2369282" y="4101658"/>
              <a:ext cx="2160000" cy="612000"/>
            </a:xfrm>
            <a:prstGeom prst="chevron">
              <a:avLst/>
            </a:prstGeom>
            <a:solidFill>
              <a:schemeClr val="accent4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4">
                <a:tint val="40000"/>
                <a:alpha val="90000"/>
                <a:hueOff val="4089726"/>
                <a:satOff val="7449"/>
                <a:lumOff val="-47"/>
                <a:alphaOff val="0"/>
              </a:schemeClr>
            </a:lnRef>
            <a:fillRef idx="1">
              <a:schemeClr val="accent4">
                <a:tint val="40000"/>
                <a:alpha val="90000"/>
                <a:hueOff val="4089726"/>
                <a:satOff val="7449"/>
                <a:lumOff val="-47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4089726"/>
                <a:satOff val="7449"/>
                <a:lumOff val="-4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NZ" sz="1400"/>
            </a:p>
          </p:txBody>
        </p:sp>
        <p:sp>
          <p:nvSpPr>
            <p:cNvPr id="27" name="Chevron 16"/>
            <p:cNvSpPr/>
            <p:nvPr/>
          </p:nvSpPr>
          <p:spPr>
            <a:xfrm>
              <a:off x="2511449" y="4100471"/>
              <a:ext cx="2089866" cy="61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0160" rIns="0" bIns="101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NZ" sz="1400" b="1" dirty="0" smtClean="0">
                  <a:solidFill>
                    <a:schemeClr val="accent2">
                      <a:lumMod val="75000"/>
                    </a:schemeClr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Pass</a:t>
              </a:r>
              <a:r>
                <a:rPr lang="en-NZ" sz="1400" b="1" dirty="0" smtClean="0">
                  <a:solidFill>
                    <a:schemeClr val="tx1"/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/</a:t>
              </a:r>
              <a:r>
                <a:rPr lang="en-NZ" sz="1400" b="1" kern="1200" dirty="0" smtClean="0">
                  <a:solidFill>
                    <a:schemeClr val="bg2">
                      <a:lumMod val="75000"/>
                    </a:schemeClr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Rework</a:t>
              </a:r>
              <a:r>
                <a:rPr lang="en-NZ" sz="1400" b="1" kern="1200" dirty="0" smtClean="0">
                  <a:latin typeface="Lucida Sans" panose="020B0602040502020204" pitchFamily="34" charset="0"/>
                  <a:cs typeface="Lucida Sans" panose="020B0602040502020204" pitchFamily="34" charset="0"/>
                </a:rPr>
                <a:t>/</a:t>
              </a:r>
              <a:r>
                <a:rPr lang="en-NZ" sz="1400" b="1" kern="1200" dirty="0" smtClean="0">
                  <a:solidFill>
                    <a:srgbClr val="FF0000"/>
                  </a:solidFill>
                  <a:latin typeface="Lucida Sans" panose="020B0602040502020204" pitchFamily="34" charset="0"/>
                  <a:cs typeface="Lucida Sans" panose="020B0602040502020204" pitchFamily="34" charset="0"/>
                </a:rPr>
                <a:t>Fail</a:t>
              </a:r>
              <a:endParaRPr lang="en-NZ" sz="1400" b="1" kern="1200" dirty="0">
                <a:solidFill>
                  <a:srgbClr val="FF0000"/>
                </a:solidFill>
                <a:latin typeface="Lucida Sans" panose="020B0602040502020204" pitchFamily="34" charset="0"/>
                <a:cs typeface="Lucida Sans" panose="020B0602040502020204" pitchFamily="34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 rot="19450431">
            <a:off x="7150612" y="909164"/>
            <a:ext cx="1501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 smtClean="0">
                <a:solidFill>
                  <a:srgbClr val="FF0000"/>
                </a:solidFill>
              </a:rPr>
              <a:t>DRAFT</a:t>
            </a:r>
            <a:endParaRPr lang="en-N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Key </a:t>
            </a:r>
            <a:r>
              <a:rPr lang="en-NZ" dirty="0" smtClean="0"/>
              <a:t>assessment requirements</a:t>
            </a:r>
            <a:endParaRPr lang="en-NZ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2743" y="1262806"/>
            <a:ext cx="8707139" cy="29826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0" kern="1200">
                <a:solidFill>
                  <a:srgbClr val="003366"/>
                </a:solidFill>
                <a:latin typeface="Lucida Sans" panose="020B0602030504090204" pitchFamily="34" charset="0"/>
                <a:ea typeface="+mn-ea"/>
                <a:cs typeface="Lao UI" panose="020B0502040204020203" pitchFamily="34" charset="0"/>
              </a:defRPr>
            </a:lvl1pPr>
            <a:lvl2pPr marL="3429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9AA71D"/>
              </a:buClr>
              <a:buFont typeface="Arial" panose="020B0604020202020204" pitchFamily="34" charset="0"/>
              <a:buChar char="•"/>
              <a:defRPr sz="1800" i="0" kern="1200">
                <a:solidFill>
                  <a:srgbClr val="003366"/>
                </a:solidFill>
                <a:latin typeface="Lucida Sans" panose="020B0602030504090204" pitchFamily="34" charset="0"/>
                <a:ea typeface="+mn-ea"/>
                <a:cs typeface="Lao UI" panose="020B0502040204020203" pitchFamily="34" charset="0"/>
              </a:defRPr>
            </a:lvl2pPr>
            <a:lvl3pPr marL="6858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9AA71D"/>
              </a:buClr>
              <a:buFont typeface="Arial" panose="020B0604020202020204" pitchFamily="34" charset="0"/>
              <a:buChar char="•"/>
              <a:defRPr sz="1800" i="0" kern="1200">
                <a:solidFill>
                  <a:srgbClr val="003366"/>
                </a:solidFill>
                <a:latin typeface="Lucida Sans" panose="020B0602030504090204" pitchFamily="34" charset="0"/>
                <a:ea typeface="+mn-ea"/>
                <a:cs typeface="Lao UI" panose="020B0502040204020203" pitchFamily="34" charset="0"/>
              </a:defRPr>
            </a:lvl3pPr>
            <a:lvl4pPr marL="10287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9AA71D"/>
              </a:buClr>
              <a:buFont typeface="Arial" panose="020B0604020202020204" pitchFamily="34" charset="0"/>
              <a:buChar char="•"/>
              <a:defRPr sz="1800" i="0" kern="1200">
                <a:solidFill>
                  <a:srgbClr val="003366"/>
                </a:solidFill>
                <a:latin typeface="Lucida Sans" panose="020B0602030504090204" pitchFamily="34" charset="0"/>
                <a:ea typeface="+mn-ea"/>
                <a:cs typeface="Lao UI" panose="020B0502040204020203" pitchFamily="34" charset="0"/>
              </a:defRPr>
            </a:lvl4pPr>
            <a:lvl5pPr marL="13716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9AA71D"/>
              </a:buClr>
              <a:buFont typeface="Arial" panose="020B0604020202020204" pitchFamily="34" charset="0"/>
              <a:buChar char="•"/>
              <a:defRPr sz="1800" i="0" kern="1200">
                <a:solidFill>
                  <a:srgbClr val="003366"/>
                </a:solidFill>
                <a:latin typeface="Lucida Sans" panose="020B0602030504090204" pitchFamily="34" charset="0"/>
                <a:ea typeface="+mn-ea"/>
                <a:cs typeface="Lao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600"/>
              </a:spcBef>
            </a:pPr>
            <a:r>
              <a:rPr lang="en-NZ" sz="2000" b="1" dirty="0" smtClean="0"/>
              <a:t>Assessment:</a:t>
            </a:r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r>
              <a:rPr lang="en-NZ" sz="2000" b="1" dirty="0" smtClean="0"/>
              <a:t>Supported by:</a:t>
            </a:r>
            <a:endParaRPr lang="en-NZ" sz="2000" b="1" dirty="0"/>
          </a:p>
        </p:txBody>
      </p:sp>
      <p:sp>
        <p:nvSpPr>
          <p:cNvPr id="6" name="Pentagon 5"/>
          <p:cNvSpPr/>
          <p:nvPr/>
        </p:nvSpPr>
        <p:spPr>
          <a:xfrm>
            <a:off x="5219980" y="1669574"/>
            <a:ext cx="3390901" cy="1544970"/>
          </a:xfrm>
          <a:prstGeom prst="homePlate">
            <a:avLst>
              <a:gd name="adj" fmla="val 1351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lvl="0" algn="ctr"/>
            <a:r>
              <a:rPr lang="en-NZ" sz="1600" b="1" dirty="0">
                <a:solidFill>
                  <a:schemeClr val="tx1"/>
                </a:solidFill>
              </a:rPr>
              <a:t>Cost-Benefit Appraisal </a:t>
            </a:r>
            <a:endParaRPr lang="en-NZ" sz="1600" b="1" dirty="0" smtClean="0">
              <a:solidFill>
                <a:schemeClr val="tx1"/>
              </a:solidFill>
            </a:endParaRPr>
          </a:p>
          <a:p>
            <a:pPr marL="273050" lvl="0" algn="ctr"/>
            <a:r>
              <a:rPr lang="en-NZ" sz="1600" dirty="0" smtClean="0">
                <a:solidFill>
                  <a:schemeClr val="tx1"/>
                </a:solidFill>
              </a:rPr>
              <a:t>How </a:t>
            </a:r>
            <a:r>
              <a:rPr lang="en-NZ" sz="1600" dirty="0">
                <a:solidFill>
                  <a:schemeClr val="tx1"/>
                </a:solidFill>
              </a:rPr>
              <a:t>efficient is the proposal?</a:t>
            </a:r>
          </a:p>
        </p:txBody>
      </p:sp>
      <p:sp>
        <p:nvSpPr>
          <p:cNvPr id="7" name="Pentagon 6"/>
          <p:cNvSpPr/>
          <p:nvPr/>
        </p:nvSpPr>
        <p:spPr>
          <a:xfrm>
            <a:off x="752261" y="1669574"/>
            <a:ext cx="4862326" cy="1544970"/>
          </a:xfrm>
          <a:prstGeom prst="homePlate">
            <a:avLst>
              <a:gd name="adj" fmla="val 1351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NZ" sz="1600" b="1" dirty="0" smtClean="0">
                <a:solidFill>
                  <a:schemeClr val="tx1"/>
                </a:solidFill>
              </a:rPr>
              <a:t>Results Alignment</a:t>
            </a:r>
            <a:r>
              <a:rPr lang="en-NZ" sz="1600" b="1" dirty="0">
                <a:solidFill>
                  <a:schemeClr val="tx1"/>
                </a:solidFill>
              </a:rPr>
              <a:t/>
            </a:r>
            <a:br>
              <a:rPr lang="en-NZ" sz="1600" b="1" dirty="0">
                <a:solidFill>
                  <a:schemeClr val="tx1"/>
                </a:solidFill>
              </a:rPr>
            </a:br>
            <a:r>
              <a:rPr lang="en-NZ" sz="1600" dirty="0" smtClean="0">
                <a:solidFill>
                  <a:schemeClr val="tx1"/>
                </a:solidFill>
              </a:rPr>
              <a:t>What </a:t>
            </a:r>
            <a:r>
              <a:rPr lang="en-NZ" sz="1600" dirty="0">
                <a:solidFill>
                  <a:schemeClr val="tx1"/>
                </a:solidFill>
              </a:rPr>
              <a:t>is the significance of the case for change (Strategic Case) to the desired results in the Government Policy Statement (is it in the public interest</a:t>
            </a:r>
            <a:r>
              <a:rPr lang="en-NZ" sz="1600" dirty="0" smtClean="0">
                <a:solidFill>
                  <a:schemeClr val="tx1"/>
                </a:solidFill>
              </a:rPr>
              <a:t>)?</a:t>
            </a:r>
            <a:endParaRPr lang="en-NZ" sz="1600" dirty="0">
              <a:solidFill>
                <a:schemeClr val="tx1"/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 rot="16200000">
            <a:off x="4078292" y="1708664"/>
            <a:ext cx="1362076" cy="4629153"/>
          </a:xfrm>
          <a:prstGeom prst="homePlate">
            <a:avLst>
              <a:gd name="adj" fmla="val 1275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lvl="0" algn="ctr"/>
            <a:r>
              <a:rPr lang="en-NZ" sz="1600" b="1" dirty="0" smtClean="0"/>
              <a:t>Assessment of Business Case</a:t>
            </a:r>
            <a:endParaRPr lang="en-NZ" sz="1600" b="1" dirty="0"/>
          </a:p>
          <a:p>
            <a:pPr lvl="0" algn="ctr"/>
            <a:r>
              <a:rPr lang="en-NZ" sz="1600" dirty="0"/>
              <a:t>(</a:t>
            </a:r>
            <a:r>
              <a:rPr lang="en-NZ" sz="1600" dirty="0" smtClean="0"/>
              <a:t>pass / </a:t>
            </a:r>
            <a:r>
              <a:rPr lang="en-NZ" sz="1600" dirty="0"/>
              <a:t>rework / fail </a:t>
            </a:r>
            <a:r>
              <a:rPr lang="en-NZ" sz="1600" dirty="0" smtClean="0"/>
              <a:t>)</a:t>
            </a:r>
            <a:endParaRPr lang="en-NZ" sz="1600" dirty="0"/>
          </a:p>
          <a:p>
            <a:pPr lvl="0" algn="ctr"/>
            <a:r>
              <a:rPr lang="en-NZ" sz="1600" dirty="0" smtClean="0"/>
              <a:t>Is there evidence that the proposed response best solves the problem identified (is </a:t>
            </a:r>
            <a:r>
              <a:rPr lang="en-NZ" sz="1600" dirty="0"/>
              <a:t>it effective)?</a:t>
            </a:r>
          </a:p>
        </p:txBody>
      </p:sp>
      <p:sp>
        <p:nvSpPr>
          <p:cNvPr id="9" name="Pentagon 8"/>
          <p:cNvSpPr/>
          <p:nvPr/>
        </p:nvSpPr>
        <p:spPr>
          <a:xfrm rot="16200000">
            <a:off x="4204498" y="3006444"/>
            <a:ext cx="1109667" cy="4629154"/>
          </a:xfrm>
          <a:prstGeom prst="homePlate">
            <a:avLst>
              <a:gd name="adj" fmla="val 1307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lvl="0" algn="ctr"/>
            <a:r>
              <a:rPr lang="en-NZ" sz="1600" b="1" dirty="0"/>
              <a:t>Programme Support</a:t>
            </a:r>
            <a:br>
              <a:rPr lang="en-NZ" sz="1600" b="1" dirty="0"/>
            </a:br>
            <a:r>
              <a:rPr lang="en-NZ" sz="1600" dirty="0"/>
              <a:t>(</a:t>
            </a:r>
            <a:r>
              <a:rPr lang="en-NZ" sz="1600" dirty="0" smtClean="0"/>
              <a:t>3 / 10 / 10</a:t>
            </a:r>
            <a:r>
              <a:rPr lang="en-NZ" sz="1600" dirty="0"/>
              <a:t>+ years</a:t>
            </a:r>
            <a:r>
              <a:rPr lang="en-NZ" sz="1600" dirty="0" smtClean="0"/>
              <a:t>)</a:t>
            </a:r>
          </a:p>
          <a:p>
            <a:pPr algn="ctr"/>
            <a:r>
              <a:rPr lang="en-NZ" sz="1600" dirty="0"/>
              <a:t>What is the </a:t>
            </a:r>
            <a:r>
              <a:rPr lang="en-NZ" sz="1600" dirty="0" smtClean="0"/>
              <a:t>urgency to address the problem?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98828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2018-21 NLTP Priority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TextBox 4"/>
          <p:cNvSpPr txBox="1">
            <a:spLocks noChangeAspect="1"/>
          </p:cNvSpPr>
          <p:nvPr/>
        </p:nvSpPr>
        <p:spPr>
          <a:xfrm>
            <a:off x="3076440" y="1836420"/>
            <a:ext cx="720000" cy="720000"/>
          </a:xfrm>
          <a:prstGeom prst="rect">
            <a:avLst/>
          </a:prstGeom>
          <a:solidFill>
            <a:srgbClr val="3F853B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1</a:t>
            </a:r>
            <a:endParaRPr lang="en-NZ" dirty="0"/>
          </a:p>
        </p:txBody>
      </p:sp>
      <p:sp>
        <p:nvSpPr>
          <p:cNvPr id="6" name="TextBox 5"/>
          <p:cNvSpPr txBox="1">
            <a:spLocks noChangeAspect="1"/>
          </p:cNvSpPr>
          <p:nvPr/>
        </p:nvSpPr>
        <p:spPr>
          <a:xfrm>
            <a:off x="3796440" y="1836420"/>
            <a:ext cx="720000" cy="720000"/>
          </a:xfrm>
          <a:prstGeom prst="rect">
            <a:avLst/>
          </a:prstGeom>
          <a:solidFill>
            <a:srgbClr val="3F853B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1</a:t>
            </a:r>
            <a:endParaRPr lang="en-NZ" dirty="0"/>
          </a:p>
        </p:txBody>
      </p:sp>
      <p:sp>
        <p:nvSpPr>
          <p:cNvPr id="7" name="TextBox 6"/>
          <p:cNvSpPr txBox="1">
            <a:spLocks noChangeAspect="1"/>
          </p:cNvSpPr>
          <p:nvPr/>
        </p:nvSpPr>
        <p:spPr>
          <a:xfrm>
            <a:off x="4516440" y="1836420"/>
            <a:ext cx="720000" cy="720000"/>
          </a:xfrm>
          <a:prstGeom prst="rect">
            <a:avLst/>
          </a:prstGeom>
          <a:solidFill>
            <a:srgbClr val="3F853B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1</a:t>
            </a:r>
            <a:endParaRPr lang="en-NZ" dirty="0"/>
          </a:p>
        </p:txBody>
      </p:sp>
      <p:sp>
        <p:nvSpPr>
          <p:cNvPr id="8" name="TextBox 7"/>
          <p:cNvSpPr txBox="1">
            <a:spLocks noChangeAspect="1"/>
          </p:cNvSpPr>
          <p:nvPr/>
        </p:nvSpPr>
        <p:spPr>
          <a:xfrm>
            <a:off x="5236440" y="1836420"/>
            <a:ext cx="720000" cy="720000"/>
          </a:xfrm>
          <a:prstGeom prst="rect">
            <a:avLst/>
          </a:prstGeom>
          <a:solidFill>
            <a:srgbClr val="3F853B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1</a:t>
            </a:r>
            <a:endParaRPr lang="en-NZ" dirty="0"/>
          </a:p>
        </p:txBody>
      </p:sp>
      <p:sp>
        <p:nvSpPr>
          <p:cNvPr id="9" name="TextBox 8"/>
          <p:cNvSpPr txBox="1">
            <a:spLocks/>
          </p:cNvSpPr>
          <p:nvPr/>
        </p:nvSpPr>
        <p:spPr>
          <a:xfrm>
            <a:off x="3076440" y="2556494"/>
            <a:ext cx="720000" cy="720000"/>
          </a:xfrm>
          <a:prstGeom prst="rect">
            <a:avLst/>
          </a:prstGeom>
          <a:solidFill>
            <a:srgbClr val="C3DE60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5</a:t>
            </a:r>
            <a:endParaRPr lang="en-NZ" dirty="0"/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3796440" y="2556494"/>
            <a:ext cx="720000" cy="720000"/>
          </a:xfrm>
          <a:prstGeom prst="rect">
            <a:avLst/>
          </a:prstGeom>
          <a:solidFill>
            <a:srgbClr val="AEC27C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/>
              <a:t>4</a:t>
            </a:r>
          </a:p>
        </p:txBody>
      </p:sp>
      <p:sp>
        <p:nvSpPr>
          <p:cNvPr id="11" name="TextBox 10"/>
          <p:cNvSpPr txBox="1">
            <a:spLocks/>
          </p:cNvSpPr>
          <p:nvPr/>
        </p:nvSpPr>
        <p:spPr>
          <a:xfrm>
            <a:off x="4516440" y="2556494"/>
            <a:ext cx="720000" cy="720000"/>
          </a:xfrm>
          <a:prstGeom prst="rect">
            <a:avLst/>
          </a:prstGeom>
          <a:solidFill>
            <a:srgbClr val="87C678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3</a:t>
            </a:r>
            <a:endParaRPr lang="en-NZ" dirty="0"/>
          </a:p>
        </p:txBody>
      </p:sp>
      <p:sp>
        <p:nvSpPr>
          <p:cNvPr id="12" name="TextBox 11"/>
          <p:cNvSpPr txBox="1">
            <a:spLocks/>
          </p:cNvSpPr>
          <p:nvPr/>
        </p:nvSpPr>
        <p:spPr>
          <a:xfrm>
            <a:off x="5236440" y="2556494"/>
            <a:ext cx="720000" cy="720000"/>
          </a:xfrm>
          <a:prstGeom prst="rect">
            <a:avLst/>
          </a:prstGeom>
          <a:solidFill>
            <a:srgbClr val="5BB557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2</a:t>
            </a:r>
            <a:endParaRPr lang="en-NZ" dirty="0"/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3076440" y="3276494"/>
            <a:ext cx="720000" cy="720000"/>
          </a:xfrm>
          <a:prstGeom prst="rect">
            <a:avLst/>
          </a:prstGeom>
          <a:solidFill>
            <a:srgbClr val="FAEE06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6</a:t>
            </a:r>
            <a:endParaRPr lang="en-NZ" dirty="0"/>
          </a:p>
        </p:txBody>
      </p:sp>
      <p:sp>
        <p:nvSpPr>
          <p:cNvPr id="14" name="TextBox 13"/>
          <p:cNvSpPr txBox="1">
            <a:spLocks/>
          </p:cNvSpPr>
          <p:nvPr/>
        </p:nvSpPr>
        <p:spPr>
          <a:xfrm>
            <a:off x="3796440" y="3276494"/>
            <a:ext cx="720000" cy="720000"/>
          </a:xfrm>
          <a:prstGeom prst="rect">
            <a:avLst/>
          </a:prstGeom>
          <a:solidFill>
            <a:srgbClr val="C3DE60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5</a:t>
            </a:r>
            <a:endParaRPr lang="en-NZ" dirty="0"/>
          </a:p>
        </p:txBody>
      </p:sp>
      <p:sp>
        <p:nvSpPr>
          <p:cNvPr id="15" name="TextBox 14"/>
          <p:cNvSpPr txBox="1">
            <a:spLocks/>
          </p:cNvSpPr>
          <p:nvPr/>
        </p:nvSpPr>
        <p:spPr>
          <a:xfrm>
            <a:off x="4516440" y="3276494"/>
            <a:ext cx="720000" cy="720000"/>
          </a:xfrm>
          <a:prstGeom prst="rect">
            <a:avLst/>
          </a:prstGeom>
          <a:solidFill>
            <a:srgbClr val="AEC27C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4</a:t>
            </a:r>
            <a:endParaRPr lang="en-NZ" dirty="0"/>
          </a:p>
        </p:txBody>
      </p:sp>
      <p:sp>
        <p:nvSpPr>
          <p:cNvPr id="16" name="TextBox 15"/>
          <p:cNvSpPr txBox="1">
            <a:spLocks/>
          </p:cNvSpPr>
          <p:nvPr/>
        </p:nvSpPr>
        <p:spPr>
          <a:xfrm>
            <a:off x="5236440" y="3276494"/>
            <a:ext cx="720000" cy="720000"/>
          </a:xfrm>
          <a:prstGeom prst="rect">
            <a:avLst/>
          </a:prstGeom>
          <a:solidFill>
            <a:srgbClr val="5BB557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2</a:t>
            </a:r>
            <a:endParaRPr lang="en-NZ" dirty="0"/>
          </a:p>
        </p:txBody>
      </p:sp>
      <p:sp>
        <p:nvSpPr>
          <p:cNvPr id="17" name="TextBox 16"/>
          <p:cNvSpPr txBox="1">
            <a:spLocks/>
          </p:cNvSpPr>
          <p:nvPr/>
        </p:nvSpPr>
        <p:spPr>
          <a:xfrm>
            <a:off x="3076440" y="3996494"/>
            <a:ext cx="720000" cy="720000"/>
          </a:xfrm>
          <a:prstGeom prst="rect">
            <a:avLst/>
          </a:prstGeom>
          <a:pattFill prst="dkUpDiag">
            <a:fgClr>
              <a:schemeClr val="accent4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NZ" dirty="0"/>
          </a:p>
        </p:txBody>
      </p:sp>
      <p:sp>
        <p:nvSpPr>
          <p:cNvPr id="20" name="TextBox 19"/>
          <p:cNvSpPr txBox="1">
            <a:spLocks/>
          </p:cNvSpPr>
          <p:nvPr/>
        </p:nvSpPr>
        <p:spPr>
          <a:xfrm>
            <a:off x="5236440" y="3996494"/>
            <a:ext cx="720000" cy="720000"/>
          </a:xfrm>
          <a:prstGeom prst="rect">
            <a:avLst/>
          </a:prstGeom>
          <a:solidFill>
            <a:srgbClr val="5BB557"/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2</a:t>
            </a:r>
            <a:endParaRPr lang="en-NZ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3796440" y="3996494"/>
            <a:ext cx="720000" cy="720000"/>
          </a:xfrm>
          <a:prstGeom prst="rect">
            <a:avLst/>
          </a:prstGeom>
          <a:pattFill prst="dkUpDiag"/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NZ" dirty="0"/>
          </a:p>
        </p:txBody>
      </p:sp>
      <p:sp>
        <p:nvSpPr>
          <p:cNvPr id="22" name="TextBox 21"/>
          <p:cNvSpPr txBox="1">
            <a:spLocks/>
          </p:cNvSpPr>
          <p:nvPr/>
        </p:nvSpPr>
        <p:spPr>
          <a:xfrm>
            <a:off x="4516440" y="3996494"/>
            <a:ext cx="720000" cy="720000"/>
          </a:xfrm>
          <a:prstGeom prst="rect">
            <a:avLst/>
          </a:prstGeom>
          <a:pattFill prst="dkUpDiag"/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NZ" dirty="0"/>
          </a:p>
        </p:txBody>
      </p:sp>
      <p:grpSp>
        <p:nvGrpSpPr>
          <p:cNvPr id="37" name="Group 36"/>
          <p:cNvGrpSpPr/>
          <p:nvPr/>
        </p:nvGrpSpPr>
        <p:grpSpPr>
          <a:xfrm>
            <a:off x="3076440" y="4891828"/>
            <a:ext cx="2880000" cy="369332"/>
            <a:chOff x="3076440" y="4891828"/>
            <a:chExt cx="2880000" cy="369332"/>
          </a:xfrm>
        </p:grpSpPr>
        <p:sp>
          <p:nvSpPr>
            <p:cNvPr id="23" name="TextBox 22"/>
            <p:cNvSpPr txBox="1">
              <a:spLocks noChangeAspect="1"/>
            </p:cNvSpPr>
            <p:nvPr/>
          </p:nvSpPr>
          <p:spPr>
            <a:xfrm>
              <a:off x="3076440" y="4891828"/>
              <a:ext cx="7200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NZ" dirty="0"/>
                <a:t>L</a:t>
              </a:r>
            </a:p>
          </p:txBody>
        </p:sp>
        <p:sp>
          <p:nvSpPr>
            <p:cNvPr id="24" name="TextBox 23"/>
            <p:cNvSpPr txBox="1">
              <a:spLocks noChangeAspect="1"/>
            </p:cNvSpPr>
            <p:nvPr/>
          </p:nvSpPr>
          <p:spPr>
            <a:xfrm>
              <a:off x="3796440" y="4891828"/>
              <a:ext cx="7200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NZ" dirty="0"/>
                <a:t>M</a:t>
              </a:r>
            </a:p>
          </p:txBody>
        </p:sp>
        <p:sp>
          <p:nvSpPr>
            <p:cNvPr id="25" name="TextBox 24"/>
            <p:cNvSpPr txBox="1">
              <a:spLocks noChangeAspect="1"/>
            </p:cNvSpPr>
            <p:nvPr/>
          </p:nvSpPr>
          <p:spPr>
            <a:xfrm>
              <a:off x="4516440" y="4891828"/>
              <a:ext cx="7200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NZ" dirty="0"/>
                <a:t>H</a:t>
              </a:r>
            </a:p>
          </p:txBody>
        </p:sp>
        <p:sp>
          <p:nvSpPr>
            <p:cNvPr id="26" name="TextBox 25"/>
            <p:cNvSpPr txBox="1">
              <a:spLocks noChangeAspect="1"/>
            </p:cNvSpPr>
            <p:nvPr/>
          </p:nvSpPr>
          <p:spPr>
            <a:xfrm>
              <a:off x="5236440" y="4891828"/>
              <a:ext cx="7200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NZ" dirty="0" smtClean="0"/>
                <a:t>VH</a:t>
              </a:r>
              <a:endParaRPr lang="en-NZ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377078" y="1836420"/>
            <a:ext cx="461665" cy="2872168"/>
            <a:chOff x="2377078" y="1836420"/>
            <a:chExt cx="461665" cy="2872168"/>
          </a:xfrm>
        </p:grpSpPr>
        <p:sp>
          <p:nvSpPr>
            <p:cNvPr id="27" name="TextBox 26"/>
            <p:cNvSpPr txBox="1">
              <a:spLocks noChangeAspect="1"/>
            </p:cNvSpPr>
            <p:nvPr/>
          </p:nvSpPr>
          <p:spPr>
            <a:xfrm>
              <a:off x="2377078" y="1836420"/>
              <a:ext cx="461665" cy="72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vert="vert270" wrap="square" rtlCol="0" anchor="ctr">
              <a:spAutoFit/>
            </a:bodyPr>
            <a:lstStyle/>
            <a:p>
              <a:pPr algn="ctr"/>
              <a:r>
                <a:rPr lang="en-NZ" dirty="0" smtClean="0"/>
                <a:t>VH</a:t>
              </a:r>
              <a:endParaRPr lang="en-NZ" dirty="0"/>
            </a:p>
          </p:txBody>
        </p:sp>
        <p:sp>
          <p:nvSpPr>
            <p:cNvPr id="31" name="TextBox 30"/>
            <p:cNvSpPr txBox="1">
              <a:spLocks noChangeAspect="1"/>
            </p:cNvSpPr>
            <p:nvPr/>
          </p:nvSpPr>
          <p:spPr>
            <a:xfrm>
              <a:off x="2377078" y="2552594"/>
              <a:ext cx="461665" cy="72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vert="vert270" wrap="square" rtlCol="0" anchor="ctr">
              <a:spAutoFit/>
            </a:bodyPr>
            <a:lstStyle/>
            <a:p>
              <a:pPr algn="ctr"/>
              <a:r>
                <a:rPr lang="en-NZ" dirty="0"/>
                <a:t>H</a:t>
              </a:r>
              <a:endParaRPr lang="en-NZ" dirty="0" smtClean="0"/>
            </a:p>
          </p:txBody>
        </p:sp>
        <p:sp>
          <p:nvSpPr>
            <p:cNvPr id="32" name="TextBox 31"/>
            <p:cNvSpPr txBox="1">
              <a:spLocks noChangeAspect="1"/>
            </p:cNvSpPr>
            <p:nvPr/>
          </p:nvSpPr>
          <p:spPr>
            <a:xfrm>
              <a:off x="2377078" y="3268588"/>
              <a:ext cx="461665" cy="72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vert="vert270" wrap="square" rtlCol="0" anchor="ctr">
              <a:spAutoFit/>
            </a:bodyPr>
            <a:lstStyle/>
            <a:p>
              <a:pPr algn="ctr"/>
              <a:r>
                <a:rPr lang="en-NZ" dirty="0" smtClean="0"/>
                <a:t>M</a:t>
              </a:r>
            </a:p>
          </p:txBody>
        </p:sp>
        <p:sp>
          <p:nvSpPr>
            <p:cNvPr id="33" name="TextBox 32"/>
            <p:cNvSpPr txBox="1">
              <a:spLocks noChangeAspect="1"/>
            </p:cNvSpPr>
            <p:nvPr/>
          </p:nvSpPr>
          <p:spPr>
            <a:xfrm>
              <a:off x="2377078" y="3988588"/>
              <a:ext cx="461665" cy="72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vert="vert270" wrap="square" rtlCol="0" anchor="ctr">
              <a:spAutoFit/>
            </a:bodyPr>
            <a:lstStyle/>
            <a:p>
              <a:pPr algn="ctr"/>
              <a:r>
                <a:rPr lang="en-NZ" dirty="0" smtClean="0"/>
                <a:t>L</a:t>
              </a:r>
            </a:p>
          </p:txBody>
        </p:sp>
      </p:grp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1658747" y="1844008"/>
            <a:ext cx="461665" cy="28645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vert270" wrap="square" rtlCol="0" anchor="ctr">
            <a:spAutoFit/>
          </a:bodyPr>
          <a:lstStyle/>
          <a:p>
            <a:pPr algn="ctr"/>
            <a:r>
              <a:rPr lang="en-NZ" dirty="0" smtClean="0"/>
              <a:t>Results Alignment</a:t>
            </a: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3076440" y="5394060"/>
            <a:ext cx="28800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NZ" dirty="0" smtClean="0"/>
              <a:t>Cost-Benefit Appraisa</a:t>
            </a:r>
            <a:r>
              <a:rPr lang="en-NZ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881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Mapping impacts </a:t>
            </a:r>
            <a:r>
              <a:rPr lang="en-NZ" dirty="0"/>
              <a:t>to </a:t>
            </a:r>
            <a:r>
              <a:rPr lang="en-NZ" dirty="0" smtClean="0"/>
              <a:t>benefits</a:t>
            </a:r>
            <a:endParaRPr lang="en-N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45" y="1662112"/>
            <a:ext cx="5610225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714" y="1352483"/>
            <a:ext cx="4055611" cy="4602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2623457" y="1662113"/>
            <a:ext cx="2296886" cy="176688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135085" y="3102429"/>
            <a:ext cx="1785258" cy="68579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10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Miscellaneous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12721" y="1414040"/>
            <a:ext cx="8626479" cy="5443960"/>
          </a:xfrm>
        </p:spPr>
        <p:txBody>
          <a:bodyPr/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NZ" dirty="0" smtClean="0"/>
              <a:t>Packages	</a:t>
            </a:r>
          </a:p>
          <a:p>
            <a:pPr marL="628650" lvl="1" indent="-285750">
              <a:lnSpc>
                <a:spcPts val="2500"/>
              </a:lnSpc>
            </a:pPr>
            <a:r>
              <a:rPr lang="en-NZ" dirty="0" smtClean="0"/>
              <a:t>they’re </a:t>
            </a:r>
            <a:r>
              <a:rPr lang="en-NZ" dirty="0"/>
              <a:t>back </a:t>
            </a:r>
            <a:r>
              <a:rPr lang="en-NZ" dirty="0" smtClean="0"/>
              <a:t>!!</a:t>
            </a:r>
          </a:p>
          <a:p>
            <a:pPr marL="628650" lvl="1" indent="-285750">
              <a:lnSpc>
                <a:spcPts val="2500"/>
              </a:lnSpc>
            </a:pPr>
            <a:r>
              <a:rPr lang="en-NZ" dirty="0" smtClean="0"/>
              <a:t>a collection of activities that deliver synergistic benefits </a:t>
            </a:r>
          </a:p>
          <a:p>
            <a:pPr marL="628650" lvl="1" indent="-285750">
              <a:lnSpc>
                <a:spcPts val="2500"/>
              </a:lnSpc>
            </a:pPr>
            <a:r>
              <a:rPr lang="en-NZ" dirty="0" smtClean="0"/>
              <a:t>development </a:t>
            </a:r>
            <a:r>
              <a:rPr lang="en-NZ" dirty="0"/>
              <a:t>should be </a:t>
            </a:r>
            <a:r>
              <a:rPr lang="en-NZ" dirty="0" smtClean="0"/>
              <a:t>BCA-led </a:t>
            </a:r>
          </a:p>
          <a:p>
            <a:pPr marL="628650" lvl="1" indent="-285750">
              <a:lnSpc>
                <a:spcPts val="2500"/>
              </a:lnSpc>
            </a:pPr>
            <a:r>
              <a:rPr lang="en-NZ" dirty="0" smtClean="0"/>
              <a:t>to be set up within the Improvements template</a:t>
            </a:r>
          </a:p>
          <a:p>
            <a:pPr marL="628650" lvl="1" indent="-285750">
              <a:lnSpc>
                <a:spcPts val="2500"/>
              </a:lnSpc>
            </a:pPr>
            <a:r>
              <a:rPr lang="en-NZ" dirty="0" smtClean="0"/>
              <a:t>projects have the same assessment profile as their linked “lead activity”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NZ" dirty="0" smtClean="0"/>
              <a:t>BCRs 	</a:t>
            </a:r>
          </a:p>
          <a:p>
            <a:pPr marL="628650" lvl="1" indent="-285750">
              <a:lnSpc>
                <a:spcPts val="2500"/>
              </a:lnSpc>
            </a:pPr>
            <a:r>
              <a:rPr lang="en-NZ" dirty="0"/>
              <a:t>only default value </a:t>
            </a:r>
            <a:r>
              <a:rPr lang="en-NZ" dirty="0" smtClean="0"/>
              <a:t>is </a:t>
            </a:r>
            <a:r>
              <a:rPr lang="en-NZ" dirty="0"/>
              <a:t>for Stock Effluent Facilities, all other instances where BCR of “99” was previously used should now use “</a:t>
            </a:r>
            <a:r>
              <a:rPr lang="en-NZ" dirty="0" err="1" smtClean="0"/>
              <a:t>PV_EoL</a:t>
            </a:r>
            <a:r>
              <a:rPr lang="en-NZ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192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What does </a:t>
            </a:r>
            <a:r>
              <a:rPr lang="en-NZ" dirty="0" smtClean="0"/>
              <a:t>good look </a:t>
            </a:r>
            <a:r>
              <a:rPr lang="en-NZ" dirty="0"/>
              <a:t>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12721" y="1577330"/>
            <a:ext cx="8626479" cy="327406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NZ" sz="2000" dirty="0" smtClean="0"/>
              <a:t>The NZ </a:t>
            </a:r>
            <a:r>
              <a:rPr lang="en-NZ" sz="2000" dirty="0"/>
              <a:t>Transport </a:t>
            </a:r>
            <a:r>
              <a:rPr lang="en-NZ" sz="2000" dirty="0" smtClean="0"/>
              <a:t>Agency is working </a:t>
            </a:r>
            <a:r>
              <a:rPr lang="en-NZ" sz="2000" dirty="0"/>
              <a:t>collaboratively </a:t>
            </a:r>
            <a:r>
              <a:rPr lang="en-NZ" sz="2000" dirty="0" smtClean="0"/>
              <a:t>with investment partners to deliver </a:t>
            </a:r>
            <a:r>
              <a:rPr lang="en-NZ" sz="2000" dirty="0"/>
              <a:t>quality </a:t>
            </a:r>
            <a:r>
              <a:rPr lang="en-NZ" sz="2000" dirty="0" smtClean="0"/>
              <a:t>content that:</a:t>
            </a:r>
            <a:endParaRPr lang="en-NZ" sz="2000" dirty="0"/>
          </a:p>
          <a:p>
            <a:pPr lvl="1"/>
            <a:r>
              <a:rPr lang="en-NZ" sz="2000" dirty="0" smtClean="0"/>
              <a:t>Is evidence based</a:t>
            </a:r>
            <a:endParaRPr lang="en-NZ" sz="2000" dirty="0"/>
          </a:p>
          <a:p>
            <a:pPr lvl="1"/>
            <a:r>
              <a:rPr lang="en-NZ" sz="2000" dirty="0" smtClean="0"/>
              <a:t>Clearly articulates assumptions</a:t>
            </a:r>
            <a:endParaRPr lang="en-NZ" sz="2000" dirty="0"/>
          </a:p>
          <a:p>
            <a:pPr lvl="1"/>
            <a:r>
              <a:rPr lang="en-NZ" sz="2000" dirty="0" smtClean="0"/>
              <a:t>Shows consistent assessment</a:t>
            </a:r>
            <a:endParaRPr lang="en-NZ" sz="2000" dirty="0"/>
          </a:p>
          <a:p>
            <a:pPr lvl="1"/>
            <a:r>
              <a:rPr lang="en-NZ" sz="2000" dirty="0" smtClean="0"/>
              <a:t>Demonstrates programme delivery is well managed</a:t>
            </a:r>
          </a:p>
          <a:p>
            <a:pPr lvl="1"/>
            <a:r>
              <a:rPr lang="en-NZ" sz="2000" dirty="0" smtClean="0"/>
              <a:t>Allows reporting on objectives and outcomes</a:t>
            </a:r>
            <a:endParaRPr lang="en-NZ" sz="2000" dirty="0"/>
          </a:p>
          <a:p>
            <a:r>
              <a:rPr lang="en-NZ" sz="2000" dirty="0" smtClean="0"/>
              <a:t>Assessment of the business case – covered in the following sessions 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54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ZTA External PowerPoint Template">
  <a:themeElements>
    <a:clrScheme name="NZTA">
      <a:dk1>
        <a:sysClr val="windowText" lastClr="000000"/>
      </a:dk1>
      <a:lt1>
        <a:sysClr val="window" lastClr="FFFFFF"/>
      </a:lt1>
      <a:dk2>
        <a:srgbClr val="197D5D"/>
      </a:dk2>
      <a:lt2>
        <a:srgbClr val="CF8B2D"/>
      </a:lt2>
      <a:accent1>
        <a:srgbClr val="19456B"/>
      </a:accent1>
      <a:accent2>
        <a:srgbClr val="AFBD22"/>
      </a:accent2>
      <a:accent3>
        <a:srgbClr val="CA4142"/>
      </a:accent3>
      <a:accent4>
        <a:srgbClr val="908070"/>
      </a:accent4>
      <a:accent5>
        <a:srgbClr val="2575AE"/>
      </a:accent5>
      <a:accent6>
        <a:srgbClr val="008B9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NZTA External PowerPoint Template.potx" id="{BDE9F58E-9B74-42B2-BDF1-1D00766E7B41}" vid="{13139653-9905-4BA2-83CD-DAEE8FC859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NZTA External PowerPoint Template</Template>
  <TotalTime>1226</TotalTime>
  <Words>709</Words>
  <Application>Microsoft Office PowerPoint</Application>
  <PresentationFormat>On-screen Show (4:3)</PresentationFormat>
  <Paragraphs>154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NZTA External PowerPoint Template</vt:lpstr>
      <vt:lpstr>The Investment Assessment Framework</vt:lpstr>
      <vt:lpstr>What’s changed</vt:lpstr>
      <vt:lpstr>Proposed future state Investment Assessment Framework</vt:lpstr>
      <vt:lpstr>Business case alignment to Investment Assessment Framework relationship</vt:lpstr>
      <vt:lpstr>Key assessment requirements</vt:lpstr>
      <vt:lpstr>2018-21 NLTP Priority</vt:lpstr>
      <vt:lpstr>Mapping impacts to benefits</vt:lpstr>
      <vt:lpstr>Miscellaneous</vt:lpstr>
      <vt:lpstr>What does good look like?</vt:lpstr>
      <vt:lpstr>Improvement activities which straddle two NLTPs </vt:lpstr>
    </vt:vector>
  </TitlesOfParts>
  <Company>NZ Transport Agency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Assessment Framework</dc:title>
  <dc:creator>Heather Benwood</dc:creator>
  <dc:description>Designed by NZTA developed by Allfields</dc:description>
  <cp:lastModifiedBy>Nick Hunter</cp:lastModifiedBy>
  <cp:revision>62</cp:revision>
  <cp:lastPrinted>2017-05-16T02:17:21Z</cp:lastPrinted>
  <dcterms:created xsi:type="dcterms:W3CDTF">2017-05-10T04:40:39Z</dcterms:created>
  <dcterms:modified xsi:type="dcterms:W3CDTF">2017-06-20T00:21:53Z</dcterms:modified>
</cp:coreProperties>
</file>