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7" r:id="rId2"/>
    <p:sldId id="269" r:id="rId3"/>
    <p:sldId id="264" r:id="rId4"/>
    <p:sldId id="270" r:id="rId5"/>
    <p:sldId id="271" r:id="rId6"/>
    <p:sldId id="299" r:id="rId7"/>
    <p:sldId id="300" r:id="rId8"/>
    <p:sldId id="272" r:id="rId9"/>
    <p:sldId id="273" r:id="rId10"/>
    <p:sldId id="274" r:id="rId11"/>
    <p:sldId id="275" r:id="rId12"/>
    <p:sldId id="276" r:id="rId13"/>
    <p:sldId id="277" r:id="rId14"/>
    <p:sldId id="296" r:id="rId15"/>
    <p:sldId id="295" r:id="rId16"/>
    <p:sldId id="278" r:id="rId17"/>
    <p:sldId id="279" r:id="rId18"/>
    <p:sldId id="281" r:id="rId19"/>
    <p:sldId id="283" r:id="rId20"/>
    <p:sldId id="292" r:id="rId21"/>
    <p:sldId id="291" r:id="rId22"/>
    <p:sldId id="302" r:id="rId23"/>
    <p:sldId id="284" r:id="rId24"/>
    <p:sldId id="285" r:id="rId25"/>
    <p:sldId id="286" r:id="rId26"/>
    <p:sldId id="287" r:id="rId27"/>
    <p:sldId id="289" r:id="rId28"/>
    <p:sldId id="290" r:id="rId29"/>
    <p:sldId id="301" r:id="rId30"/>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63" userDrawn="1">
          <p15:clr>
            <a:srgbClr val="A4A3A4"/>
          </p15:clr>
        </p15:guide>
        <p15:guide id="3" pos="5568"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Jones" initials="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456A"/>
    <a:srgbClr val="9AA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3237" autoAdjust="0"/>
  </p:normalViewPr>
  <p:slideViewPr>
    <p:cSldViewPr snapToGrid="0">
      <p:cViewPr>
        <p:scale>
          <a:sx n="50" d="100"/>
          <a:sy n="50" d="100"/>
        </p:scale>
        <p:origin x="-3390" y="-1104"/>
      </p:cViewPr>
      <p:guideLst>
        <p:guide orient="horz" pos="4319"/>
        <p:guide pos="192"/>
        <p:guide pos="5568"/>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DC2E7-E377-4889-92F2-475010EFC00C}" type="doc">
      <dgm:prSet loTypeId="urn:microsoft.com/office/officeart/2005/8/layout/vList3" loCatId="list" qsTypeId="urn:microsoft.com/office/officeart/2005/8/quickstyle/simple1" qsCatId="simple" csTypeId="urn:microsoft.com/office/officeart/2005/8/colors/accent1_2" csCatId="accent1" phldr="1"/>
      <dgm:spPr/>
    </dgm:pt>
    <dgm:pt modelId="{F0404EDC-5455-4B13-947A-95F261919D44}">
      <dgm:prSet phldrT="[Text]"/>
      <dgm:spPr>
        <a:solidFill>
          <a:schemeClr val="tx2">
            <a:lumMod val="75000"/>
          </a:schemeClr>
        </a:solidFill>
      </dgm:spPr>
      <dgm:t>
        <a:bodyPr/>
        <a:lstStyle/>
        <a:p>
          <a:pPr algn="ctr"/>
          <a:r>
            <a:rPr lang="en-NZ" b="0" dirty="0" smtClean="0">
              <a:solidFill>
                <a:schemeClr val="bg1"/>
              </a:solidFill>
            </a:rPr>
            <a:t>An i</a:t>
          </a:r>
          <a:r>
            <a:rPr lang="en-NZ" b="1" dirty="0" smtClean="0">
              <a:solidFill>
                <a:schemeClr val="bg1"/>
              </a:solidFill>
            </a:rPr>
            <a:t>ncreased level of service:</a:t>
          </a:r>
          <a:endParaRPr lang="en-NZ" dirty="0" smtClean="0">
            <a:solidFill>
              <a:schemeClr val="bg1"/>
            </a:solidFill>
          </a:endParaRPr>
        </a:p>
        <a:p>
          <a:pPr algn="l"/>
          <a:r>
            <a:rPr lang="en-NZ" dirty="0" smtClean="0">
              <a:solidFill>
                <a:schemeClr val="bg1"/>
              </a:solidFill>
            </a:rPr>
            <a:t>-For maintenance: reflected via an e</a:t>
          </a:r>
          <a:r>
            <a:rPr lang="en-NZ" b="1" dirty="0" smtClean="0">
              <a:solidFill>
                <a:schemeClr val="bg1"/>
              </a:solidFill>
            </a:rPr>
            <a:t>nhanced programme</a:t>
          </a:r>
          <a:r>
            <a:rPr lang="en-NZ" dirty="0" smtClean="0">
              <a:solidFill>
                <a:schemeClr val="bg1"/>
              </a:solidFill>
            </a:rPr>
            <a:t>.</a:t>
          </a:r>
        </a:p>
        <a:p>
          <a:pPr algn="l"/>
          <a:r>
            <a:rPr lang="en-NZ" dirty="0" smtClean="0">
              <a:solidFill>
                <a:schemeClr val="bg1"/>
              </a:solidFill>
            </a:rPr>
            <a:t>-For PT (an additional CLoS @ &gt;$): requires a separate funding application and potentially </a:t>
          </a:r>
          <a:r>
            <a:rPr lang="en-NZ" b="1" dirty="0" smtClean="0">
              <a:solidFill>
                <a:schemeClr val="bg1"/>
              </a:solidFill>
            </a:rPr>
            <a:t>a stand alone business case .  </a:t>
          </a:r>
        </a:p>
      </dgm:t>
    </dgm:pt>
    <dgm:pt modelId="{DB2C4A1B-5820-43B3-AA36-D6C527149D5D}" type="parTrans" cxnId="{845D23F2-E68B-4141-BC8F-B12E853265E1}">
      <dgm:prSet/>
      <dgm:spPr/>
      <dgm:t>
        <a:bodyPr/>
        <a:lstStyle/>
        <a:p>
          <a:endParaRPr lang="en-NZ"/>
        </a:p>
      </dgm:t>
    </dgm:pt>
    <dgm:pt modelId="{7B57D613-B5EE-4991-A8ED-5D406CB8B1EE}" type="sibTrans" cxnId="{845D23F2-E68B-4141-BC8F-B12E853265E1}">
      <dgm:prSet/>
      <dgm:spPr/>
      <dgm:t>
        <a:bodyPr/>
        <a:lstStyle/>
        <a:p>
          <a:endParaRPr lang="en-NZ"/>
        </a:p>
      </dgm:t>
    </dgm:pt>
    <dgm:pt modelId="{2A6B29DD-5E99-4C0E-B14F-E71958B80326}">
      <dgm:prSet phldrT="[Text]"/>
      <dgm:spPr>
        <a:solidFill>
          <a:schemeClr val="tx2">
            <a:lumMod val="75000"/>
          </a:schemeClr>
        </a:solidFill>
      </dgm:spPr>
      <dgm:t>
        <a:bodyPr/>
        <a:lstStyle/>
        <a:p>
          <a:pPr algn="ctr"/>
          <a:r>
            <a:rPr lang="en-NZ" b="1" dirty="0" smtClean="0">
              <a:solidFill>
                <a:schemeClr val="bg1"/>
              </a:solidFill>
            </a:rPr>
            <a:t>Core programmes</a:t>
          </a:r>
        </a:p>
        <a:p>
          <a:pPr algn="l"/>
          <a:r>
            <a:rPr lang="en-NZ" dirty="0" smtClean="0">
              <a:solidFill>
                <a:schemeClr val="bg1"/>
              </a:solidFill>
            </a:rPr>
            <a:t> - Do not require a separate business case but require the BCA principles to be applied to key planning documentation. </a:t>
          </a:r>
        </a:p>
        <a:p>
          <a:pPr algn="l"/>
          <a:r>
            <a:rPr lang="en-NZ" dirty="0" smtClean="0">
              <a:solidFill>
                <a:schemeClr val="bg1"/>
              </a:solidFill>
            </a:rPr>
            <a:t>(such as the AMP, the RPTP and RLTPs, etc.) * </a:t>
          </a:r>
          <a:endParaRPr lang="en-NZ" dirty="0">
            <a:solidFill>
              <a:schemeClr val="bg1"/>
            </a:solidFill>
          </a:endParaRPr>
        </a:p>
      </dgm:t>
    </dgm:pt>
    <dgm:pt modelId="{7D5D232A-DDC6-4510-A753-F4F6AF2A6EBD}" type="sibTrans" cxnId="{06A90B86-CAF9-4C01-9BE8-AD349B518FDA}">
      <dgm:prSet/>
      <dgm:spPr/>
      <dgm:t>
        <a:bodyPr/>
        <a:lstStyle/>
        <a:p>
          <a:endParaRPr lang="en-NZ"/>
        </a:p>
      </dgm:t>
    </dgm:pt>
    <dgm:pt modelId="{5AE43676-4F00-45E5-BE4B-C11CF2F1A5A4}" type="parTrans" cxnId="{06A90B86-CAF9-4C01-9BE8-AD349B518FDA}">
      <dgm:prSet/>
      <dgm:spPr/>
      <dgm:t>
        <a:bodyPr/>
        <a:lstStyle/>
        <a:p>
          <a:endParaRPr lang="en-NZ"/>
        </a:p>
      </dgm:t>
    </dgm:pt>
    <dgm:pt modelId="{6B1D0278-33E3-4B2F-B18C-AA797E60C997}" type="pres">
      <dgm:prSet presAssocID="{7BCDC2E7-E377-4889-92F2-475010EFC00C}" presName="linearFlow" presStyleCnt="0">
        <dgm:presLayoutVars>
          <dgm:dir/>
          <dgm:resizeHandles val="exact"/>
        </dgm:presLayoutVars>
      </dgm:prSet>
      <dgm:spPr/>
    </dgm:pt>
    <dgm:pt modelId="{EA7D5529-0343-45C2-910B-40203CDAA41F}" type="pres">
      <dgm:prSet presAssocID="{2A6B29DD-5E99-4C0E-B14F-E71958B80326}" presName="composite" presStyleCnt="0"/>
      <dgm:spPr/>
    </dgm:pt>
    <dgm:pt modelId="{8F76F8D6-E8C3-41A0-9CA7-24F43BE818FB}" type="pres">
      <dgm:prSet presAssocID="{2A6B29DD-5E99-4C0E-B14F-E71958B80326}"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NZ"/>
        </a:p>
      </dgm:t>
    </dgm:pt>
    <dgm:pt modelId="{1326DB27-D6A5-4A1B-BA2D-6D71B8942982}" type="pres">
      <dgm:prSet presAssocID="{2A6B29DD-5E99-4C0E-B14F-E71958B80326}" presName="txShp" presStyleLbl="node1" presStyleIdx="0" presStyleCnt="2">
        <dgm:presLayoutVars>
          <dgm:bulletEnabled val="1"/>
        </dgm:presLayoutVars>
      </dgm:prSet>
      <dgm:spPr/>
      <dgm:t>
        <a:bodyPr/>
        <a:lstStyle/>
        <a:p>
          <a:endParaRPr lang="en-NZ"/>
        </a:p>
      </dgm:t>
    </dgm:pt>
    <dgm:pt modelId="{543B140D-D230-4531-8A5A-492FC30D7CBC}" type="pres">
      <dgm:prSet presAssocID="{7D5D232A-DDC6-4510-A753-F4F6AF2A6EBD}" presName="spacing" presStyleCnt="0"/>
      <dgm:spPr/>
    </dgm:pt>
    <dgm:pt modelId="{1915FD74-FDAB-48EE-BEDB-0DB991B417F0}" type="pres">
      <dgm:prSet presAssocID="{F0404EDC-5455-4B13-947A-95F261919D44}" presName="composite" presStyleCnt="0"/>
      <dgm:spPr/>
    </dgm:pt>
    <dgm:pt modelId="{43B00095-3F5C-4A90-B5D3-B786075F194D}" type="pres">
      <dgm:prSet presAssocID="{F0404EDC-5455-4B13-947A-95F261919D44}" presName="imgShp" presStyleLbl="fgImgPlace1" presStyleIdx="1" presStyleCnt="2" custLinFactNeighborX="10506" custLinFactNeighborY="-2057"/>
      <dgm:spPr>
        <a:blipFill rotWithShape="1">
          <a:blip xmlns:r="http://schemas.openxmlformats.org/officeDocument/2006/relationships" r:embed="rId2"/>
          <a:stretch>
            <a:fillRect/>
          </a:stretch>
        </a:blipFill>
      </dgm:spPr>
    </dgm:pt>
    <dgm:pt modelId="{18459F3C-358B-4296-90AB-4870FD146308}" type="pres">
      <dgm:prSet presAssocID="{F0404EDC-5455-4B13-947A-95F261919D44}" presName="txShp" presStyleLbl="node1" presStyleIdx="1" presStyleCnt="2">
        <dgm:presLayoutVars>
          <dgm:bulletEnabled val="1"/>
        </dgm:presLayoutVars>
      </dgm:prSet>
      <dgm:spPr/>
      <dgm:t>
        <a:bodyPr/>
        <a:lstStyle/>
        <a:p>
          <a:endParaRPr lang="en-NZ"/>
        </a:p>
      </dgm:t>
    </dgm:pt>
  </dgm:ptLst>
  <dgm:cxnLst>
    <dgm:cxn modelId="{32197049-C13C-4404-B2AC-4511DA0D8085}" type="presOf" srcId="{F0404EDC-5455-4B13-947A-95F261919D44}" destId="{18459F3C-358B-4296-90AB-4870FD146308}" srcOrd="0" destOrd="0" presId="urn:microsoft.com/office/officeart/2005/8/layout/vList3"/>
    <dgm:cxn modelId="{E04E1A03-D0F2-4481-B253-37286651DE81}" type="presOf" srcId="{7BCDC2E7-E377-4889-92F2-475010EFC00C}" destId="{6B1D0278-33E3-4B2F-B18C-AA797E60C997}" srcOrd="0" destOrd="0" presId="urn:microsoft.com/office/officeart/2005/8/layout/vList3"/>
    <dgm:cxn modelId="{845D23F2-E68B-4141-BC8F-B12E853265E1}" srcId="{7BCDC2E7-E377-4889-92F2-475010EFC00C}" destId="{F0404EDC-5455-4B13-947A-95F261919D44}" srcOrd="1" destOrd="0" parTransId="{DB2C4A1B-5820-43B3-AA36-D6C527149D5D}" sibTransId="{7B57D613-B5EE-4991-A8ED-5D406CB8B1EE}"/>
    <dgm:cxn modelId="{06A90B86-CAF9-4C01-9BE8-AD349B518FDA}" srcId="{7BCDC2E7-E377-4889-92F2-475010EFC00C}" destId="{2A6B29DD-5E99-4C0E-B14F-E71958B80326}" srcOrd="0" destOrd="0" parTransId="{5AE43676-4F00-45E5-BE4B-C11CF2F1A5A4}" sibTransId="{7D5D232A-DDC6-4510-A753-F4F6AF2A6EBD}"/>
    <dgm:cxn modelId="{3BA516DE-C584-4667-87E9-678AD3413D2E}" type="presOf" srcId="{2A6B29DD-5E99-4C0E-B14F-E71958B80326}" destId="{1326DB27-D6A5-4A1B-BA2D-6D71B8942982}" srcOrd="0" destOrd="0" presId="urn:microsoft.com/office/officeart/2005/8/layout/vList3"/>
    <dgm:cxn modelId="{80F672D2-3E58-48B4-A494-2C811D65B653}" type="presParOf" srcId="{6B1D0278-33E3-4B2F-B18C-AA797E60C997}" destId="{EA7D5529-0343-45C2-910B-40203CDAA41F}" srcOrd="0" destOrd="0" presId="urn:microsoft.com/office/officeart/2005/8/layout/vList3"/>
    <dgm:cxn modelId="{F48BCBF5-27E3-4E84-A2F0-B7ACA093BB1C}" type="presParOf" srcId="{EA7D5529-0343-45C2-910B-40203CDAA41F}" destId="{8F76F8D6-E8C3-41A0-9CA7-24F43BE818FB}" srcOrd="0" destOrd="0" presId="urn:microsoft.com/office/officeart/2005/8/layout/vList3"/>
    <dgm:cxn modelId="{5664A65C-9E37-40EA-892B-E4EF0CF7AA91}" type="presParOf" srcId="{EA7D5529-0343-45C2-910B-40203CDAA41F}" destId="{1326DB27-D6A5-4A1B-BA2D-6D71B8942982}" srcOrd="1" destOrd="0" presId="urn:microsoft.com/office/officeart/2005/8/layout/vList3"/>
    <dgm:cxn modelId="{DACB858B-45DD-4287-9A28-405B7820887F}" type="presParOf" srcId="{6B1D0278-33E3-4B2F-B18C-AA797E60C997}" destId="{543B140D-D230-4531-8A5A-492FC30D7CBC}" srcOrd="1" destOrd="0" presId="urn:microsoft.com/office/officeart/2005/8/layout/vList3"/>
    <dgm:cxn modelId="{D9C64A0C-9A45-4DFA-8DBC-5DC9AF0EDA14}" type="presParOf" srcId="{6B1D0278-33E3-4B2F-B18C-AA797E60C997}" destId="{1915FD74-FDAB-48EE-BEDB-0DB991B417F0}" srcOrd="2" destOrd="0" presId="urn:microsoft.com/office/officeart/2005/8/layout/vList3"/>
    <dgm:cxn modelId="{606E1A2E-7001-4E0F-B90A-F7498E88E162}" type="presParOf" srcId="{1915FD74-FDAB-48EE-BEDB-0DB991B417F0}" destId="{43B00095-3F5C-4A90-B5D3-B786075F194D}" srcOrd="0" destOrd="0" presId="urn:microsoft.com/office/officeart/2005/8/layout/vList3"/>
    <dgm:cxn modelId="{D7CC9B77-E6F3-48E1-926F-8ABB09BFB748}" type="presParOf" srcId="{1915FD74-FDAB-48EE-BEDB-0DB991B417F0}" destId="{18459F3C-358B-4296-90AB-4870FD1463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6DB27-D6A5-4A1B-BA2D-6D71B8942982}">
      <dsp:nvSpPr>
        <dsp:cNvPr id="0" name=""/>
        <dsp:cNvSpPr/>
      </dsp:nvSpPr>
      <dsp:spPr>
        <a:xfrm rot="10800000">
          <a:off x="1950669" y="1698"/>
          <a:ext cx="5933644" cy="1824419"/>
        </a:xfrm>
        <a:prstGeom prst="homePlat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8" tIns="64770" rIns="120904" bIns="64770" numCol="1" spcCol="1270" anchor="ctr" anchorCtr="0">
          <a:noAutofit/>
        </a:bodyPr>
        <a:lstStyle/>
        <a:p>
          <a:pPr lvl="0" algn="ctr" defTabSz="755650">
            <a:lnSpc>
              <a:spcPct val="90000"/>
            </a:lnSpc>
            <a:spcBef>
              <a:spcPct val="0"/>
            </a:spcBef>
            <a:spcAft>
              <a:spcPct val="35000"/>
            </a:spcAft>
          </a:pPr>
          <a:r>
            <a:rPr lang="en-NZ" sz="1700" b="1" kern="1200" dirty="0" smtClean="0">
              <a:solidFill>
                <a:schemeClr val="bg1"/>
              </a:solidFill>
            </a:rPr>
            <a:t>Core programmes</a:t>
          </a:r>
        </a:p>
        <a:p>
          <a:pPr lvl="0" algn="l" defTabSz="755650">
            <a:lnSpc>
              <a:spcPct val="90000"/>
            </a:lnSpc>
            <a:spcBef>
              <a:spcPct val="0"/>
            </a:spcBef>
            <a:spcAft>
              <a:spcPct val="35000"/>
            </a:spcAft>
          </a:pPr>
          <a:r>
            <a:rPr lang="en-NZ" sz="1700" kern="1200" dirty="0" smtClean="0">
              <a:solidFill>
                <a:schemeClr val="bg1"/>
              </a:solidFill>
            </a:rPr>
            <a:t> - Do not require a separate business case but require the BCA principles to be applied to key planning documentation. </a:t>
          </a:r>
        </a:p>
        <a:p>
          <a:pPr lvl="0" algn="l" defTabSz="755650">
            <a:lnSpc>
              <a:spcPct val="90000"/>
            </a:lnSpc>
            <a:spcBef>
              <a:spcPct val="0"/>
            </a:spcBef>
            <a:spcAft>
              <a:spcPct val="35000"/>
            </a:spcAft>
          </a:pPr>
          <a:r>
            <a:rPr lang="en-NZ" sz="1700" kern="1200" dirty="0" smtClean="0">
              <a:solidFill>
                <a:schemeClr val="bg1"/>
              </a:solidFill>
            </a:rPr>
            <a:t>(such as the AMP, the RPTP and RLTPs, etc.) * </a:t>
          </a:r>
          <a:endParaRPr lang="en-NZ" sz="1700" kern="1200" dirty="0">
            <a:solidFill>
              <a:schemeClr val="bg1"/>
            </a:solidFill>
          </a:endParaRPr>
        </a:p>
      </dsp:txBody>
      <dsp:txXfrm rot="10800000">
        <a:off x="2406774" y="1698"/>
        <a:ext cx="5477539" cy="1824419"/>
      </dsp:txXfrm>
    </dsp:sp>
    <dsp:sp modelId="{8F76F8D6-E8C3-41A0-9CA7-24F43BE818FB}">
      <dsp:nvSpPr>
        <dsp:cNvPr id="0" name=""/>
        <dsp:cNvSpPr/>
      </dsp:nvSpPr>
      <dsp:spPr>
        <a:xfrm>
          <a:off x="1038459" y="1698"/>
          <a:ext cx="1824419" cy="18244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59F3C-358B-4296-90AB-4870FD146308}">
      <dsp:nvSpPr>
        <dsp:cNvPr id="0" name=""/>
        <dsp:cNvSpPr/>
      </dsp:nvSpPr>
      <dsp:spPr>
        <a:xfrm rot="10800000">
          <a:off x="1950669" y="2370720"/>
          <a:ext cx="5933644" cy="1824419"/>
        </a:xfrm>
        <a:prstGeom prst="homePlat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518" tIns="64770" rIns="120904" bIns="64770" numCol="1" spcCol="1270" anchor="ctr" anchorCtr="0">
          <a:noAutofit/>
        </a:bodyPr>
        <a:lstStyle/>
        <a:p>
          <a:pPr lvl="0" algn="ctr" defTabSz="755650">
            <a:lnSpc>
              <a:spcPct val="90000"/>
            </a:lnSpc>
            <a:spcBef>
              <a:spcPct val="0"/>
            </a:spcBef>
            <a:spcAft>
              <a:spcPct val="35000"/>
            </a:spcAft>
          </a:pPr>
          <a:r>
            <a:rPr lang="en-NZ" sz="1700" b="0" kern="1200" dirty="0" smtClean="0">
              <a:solidFill>
                <a:schemeClr val="bg1"/>
              </a:solidFill>
            </a:rPr>
            <a:t>An i</a:t>
          </a:r>
          <a:r>
            <a:rPr lang="en-NZ" sz="1700" b="1" kern="1200" dirty="0" smtClean="0">
              <a:solidFill>
                <a:schemeClr val="bg1"/>
              </a:solidFill>
            </a:rPr>
            <a:t>ncreased level of service:</a:t>
          </a:r>
          <a:endParaRPr lang="en-NZ" sz="1700" kern="1200" dirty="0" smtClean="0">
            <a:solidFill>
              <a:schemeClr val="bg1"/>
            </a:solidFill>
          </a:endParaRPr>
        </a:p>
        <a:p>
          <a:pPr lvl="0" algn="l" defTabSz="755650">
            <a:lnSpc>
              <a:spcPct val="90000"/>
            </a:lnSpc>
            <a:spcBef>
              <a:spcPct val="0"/>
            </a:spcBef>
            <a:spcAft>
              <a:spcPct val="35000"/>
            </a:spcAft>
          </a:pPr>
          <a:r>
            <a:rPr lang="en-NZ" sz="1700" kern="1200" dirty="0" smtClean="0">
              <a:solidFill>
                <a:schemeClr val="bg1"/>
              </a:solidFill>
            </a:rPr>
            <a:t>-For maintenance: reflected via an e</a:t>
          </a:r>
          <a:r>
            <a:rPr lang="en-NZ" sz="1700" b="1" kern="1200" dirty="0" smtClean="0">
              <a:solidFill>
                <a:schemeClr val="bg1"/>
              </a:solidFill>
            </a:rPr>
            <a:t>nhanced programme</a:t>
          </a:r>
          <a:r>
            <a:rPr lang="en-NZ" sz="1700" kern="1200" dirty="0" smtClean="0">
              <a:solidFill>
                <a:schemeClr val="bg1"/>
              </a:solidFill>
            </a:rPr>
            <a:t>.</a:t>
          </a:r>
        </a:p>
        <a:p>
          <a:pPr lvl="0" algn="l" defTabSz="755650">
            <a:lnSpc>
              <a:spcPct val="90000"/>
            </a:lnSpc>
            <a:spcBef>
              <a:spcPct val="0"/>
            </a:spcBef>
            <a:spcAft>
              <a:spcPct val="35000"/>
            </a:spcAft>
          </a:pPr>
          <a:r>
            <a:rPr lang="en-NZ" sz="1700" kern="1200" dirty="0" smtClean="0">
              <a:solidFill>
                <a:schemeClr val="bg1"/>
              </a:solidFill>
            </a:rPr>
            <a:t>-For PT (an additional CLoS @ &gt;$): requires a separate funding application and potentially </a:t>
          </a:r>
          <a:r>
            <a:rPr lang="en-NZ" sz="1700" b="1" kern="1200" dirty="0" smtClean="0">
              <a:solidFill>
                <a:schemeClr val="bg1"/>
              </a:solidFill>
            </a:rPr>
            <a:t>a stand alone business case .  </a:t>
          </a:r>
        </a:p>
      </dsp:txBody>
      <dsp:txXfrm rot="10800000">
        <a:off x="2406774" y="2370720"/>
        <a:ext cx="5477539" cy="1824419"/>
      </dsp:txXfrm>
    </dsp:sp>
    <dsp:sp modelId="{43B00095-3F5C-4A90-B5D3-B786075F194D}">
      <dsp:nvSpPr>
        <dsp:cNvPr id="0" name=""/>
        <dsp:cNvSpPr/>
      </dsp:nvSpPr>
      <dsp:spPr>
        <a:xfrm>
          <a:off x="1230133" y="2333192"/>
          <a:ext cx="1824419" cy="182441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EE9557B-970B-4D14-8422-83EAF32FE2AB}" type="datetimeFigureOut">
              <a:rPr lang="en-US" smtClean="0"/>
              <a:t>6/14/2017</a:t>
            </a:fld>
            <a:endParaRPr lang="en-US"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2350EC2-7EFF-4D68-8464-801EEE540D5F}" type="slidenum">
              <a:rPr lang="en-US" smtClean="0"/>
              <a:t>‹#›</a:t>
            </a:fld>
            <a:endParaRPr lang="en-US" dirty="0"/>
          </a:p>
        </p:txBody>
      </p:sp>
    </p:spTree>
    <p:extLst>
      <p:ext uri="{BB962C8B-B14F-4D97-AF65-F5344CB8AC3E}">
        <p14:creationId xmlns:p14="http://schemas.microsoft.com/office/powerpoint/2010/main" val="282161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239121D-2397-45EB-8FFB-2E1775AC102E}" type="datetimeFigureOut">
              <a:rPr lang="en-NZ" smtClean="0"/>
              <a:t>14/06/2017</a:t>
            </a:fld>
            <a:endParaRPr lang="en-NZ"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8FB59D0-5D4B-4303-93EE-7E5B25174A45}" type="slidenum">
              <a:rPr lang="en-NZ" smtClean="0"/>
              <a:t>‹#›</a:t>
            </a:fld>
            <a:endParaRPr lang="en-NZ" dirty="0"/>
          </a:p>
        </p:txBody>
      </p:sp>
    </p:spTree>
    <p:extLst>
      <p:ext uri="{BB962C8B-B14F-4D97-AF65-F5344CB8AC3E}">
        <p14:creationId xmlns:p14="http://schemas.microsoft.com/office/powerpoint/2010/main" val="234988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a:t>
            </a:fld>
            <a:endParaRPr lang="en-NZ" dirty="0"/>
          </a:p>
        </p:txBody>
      </p:sp>
    </p:spTree>
    <p:extLst>
      <p:ext uri="{BB962C8B-B14F-4D97-AF65-F5344CB8AC3E}">
        <p14:creationId xmlns:p14="http://schemas.microsoft.com/office/powerpoint/2010/main" val="131001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Effectiveness component is part of the Business Case</a:t>
            </a:r>
            <a:r>
              <a:rPr lang="en-NZ" baseline="0" dirty="0" smtClean="0"/>
              <a:t> Approach (not gone, just moved).</a:t>
            </a:r>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10</a:t>
            </a:fld>
            <a:endParaRPr lang="en-NZ" dirty="0"/>
          </a:p>
        </p:txBody>
      </p:sp>
    </p:spTree>
    <p:extLst>
      <p:ext uri="{BB962C8B-B14F-4D97-AF65-F5344CB8AC3E}">
        <p14:creationId xmlns:p14="http://schemas.microsoft.com/office/powerpoint/2010/main" val="79308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smtClean="0"/>
              <a:t>*Note, if there’s</a:t>
            </a:r>
            <a:r>
              <a:rPr lang="en-NZ" sz="1200" baseline="0" dirty="0" smtClean="0"/>
              <a:t> a higher level of service then ultimately there is likely to be improvements from a separate activity (either LCLR or Improvement)</a:t>
            </a:r>
            <a:endParaRPr lang="en-NZ" sz="1200" dirty="0" smtClean="0"/>
          </a:p>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11</a:t>
            </a:fld>
            <a:endParaRPr lang="en-NZ" dirty="0"/>
          </a:p>
        </p:txBody>
      </p:sp>
    </p:spTree>
    <p:extLst>
      <p:ext uri="{BB962C8B-B14F-4D97-AF65-F5344CB8AC3E}">
        <p14:creationId xmlns:p14="http://schemas.microsoft.com/office/powerpoint/2010/main" val="232598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dirty="0" smtClean="0"/>
              <a:t>In relation to PT</a:t>
            </a:r>
            <a:r>
              <a:rPr lang="en-NZ" sz="1200" i="0" baseline="0" dirty="0" smtClean="0"/>
              <a:t> it</a:t>
            </a:r>
            <a:r>
              <a:rPr lang="en-NZ" sz="1200" i="0" dirty="0" smtClean="0">
                <a:solidFill>
                  <a:schemeClr val="accent1"/>
                </a:solidFill>
              </a:rPr>
              <a:t> can be used for:</a:t>
            </a:r>
          </a:p>
          <a:p>
            <a:pPr marL="342900" lvl="0" indent="-342900" algn="just">
              <a:buFont typeface="Arial" panose="020B0604020202020204" pitchFamily="34" charset="0"/>
              <a:buChar char="•"/>
            </a:pPr>
            <a:r>
              <a:rPr lang="en-NZ" sz="1200" dirty="0" smtClean="0">
                <a:solidFill>
                  <a:schemeClr val="accent1"/>
                </a:solidFill>
              </a:rPr>
              <a:t>Review and comparison at a network (or modal) level for a PT service programme, both over various NLTP periods and against other AO’s/ AO groupings;</a:t>
            </a:r>
          </a:p>
          <a:p>
            <a:pPr marL="342900" lvl="0" indent="-342900" algn="just">
              <a:buFont typeface="Arial" panose="020B0604020202020204" pitchFamily="34" charset="0"/>
              <a:buChar char="•"/>
            </a:pPr>
            <a:r>
              <a:rPr lang="en-NZ" sz="1200" dirty="0" smtClean="0">
                <a:solidFill>
                  <a:schemeClr val="accent1"/>
                </a:solidFill>
              </a:rPr>
              <a:t>Reviewing the impact of additional operational costs or minor or large improvements to the programme (as stated above);</a:t>
            </a:r>
          </a:p>
          <a:p>
            <a:pPr marL="342900" lvl="0" indent="-342900" algn="just">
              <a:buFont typeface="Arial" panose="020B0604020202020204" pitchFamily="34" charset="0"/>
              <a:buChar char="•"/>
            </a:pPr>
            <a:r>
              <a:rPr lang="en-NZ" sz="1200" dirty="0" smtClean="0">
                <a:solidFill>
                  <a:schemeClr val="accent1"/>
                </a:solidFill>
              </a:rPr>
              <a:t>Looking at stand alone improvements and the impact on the KPI’s monitored for various options in isolation.</a:t>
            </a:r>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12</a:t>
            </a:fld>
            <a:endParaRPr lang="en-NZ" dirty="0"/>
          </a:p>
        </p:txBody>
      </p:sp>
    </p:spTree>
    <p:extLst>
      <p:ext uri="{BB962C8B-B14F-4D97-AF65-F5344CB8AC3E}">
        <p14:creationId xmlns:p14="http://schemas.microsoft.com/office/powerpoint/2010/main" val="117606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00" dirty="0" smtClean="0">
                <a:solidFill>
                  <a:schemeClr val="accent1"/>
                </a:solidFill>
              </a:rPr>
              <a:t>What are these graphs telling us ??</a:t>
            </a:r>
          </a:p>
        </p:txBody>
      </p:sp>
      <p:sp>
        <p:nvSpPr>
          <p:cNvPr id="4" name="Slide Number Placeholder 3"/>
          <p:cNvSpPr>
            <a:spLocks noGrp="1"/>
          </p:cNvSpPr>
          <p:nvPr>
            <p:ph type="sldNum" sz="quarter" idx="10"/>
          </p:nvPr>
        </p:nvSpPr>
        <p:spPr/>
        <p:txBody>
          <a:bodyPr/>
          <a:lstStyle/>
          <a:p>
            <a:fld id="{68FB59D0-5D4B-4303-93EE-7E5B25174A45}" type="slidenum">
              <a:rPr lang="en-NZ" smtClean="0"/>
              <a:t>13</a:t>
            </a:fld>
            <a:endParaRPr lang="en-NZ" dirty="0"/>
          </a:p>
        </p:txBody>
      </p:sp>
    </p:spTree>
    <p:extLst>
      <p:ext uri="{BB962C8B-B14F-4D97-AF65-F5344CB8AC3E}">
        <p14:creationId xmlns:p14="http://schemas.microsoft.com/office/powerpoint/2010/main" val="9448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300" dirty="0" smtClean="0">
                <a:solidFill>
                  <a:schemeClr val="accent1"/>
                </a:solidFill>
              </a:rPr>
              <a:t>What are these graphs telling us ??</a:t>
            </a:r>
          </a:p>
          <a:p>
            <a:endParaRPr lang="en-NZ" sz="1300" dirty="0" smtClean="0">
              <a:solidFill>
                <a:schemeClr val="accent1"/>
              </a:solidFill>
            </a:endParaRPr>
          </a:p>
        </p:txBody>
      </p:sp>
      <p:sp>
        <p:nvSpPr>
          <p:cNvPr id="4" name="Slide Number Placeholder 3"/>
          <p:cNvSpPr>
            <a:spLocks noGrp="1"/>
          </p:cNvSpPr>
          <p:nvPr>
            <p:ph type="sldNum" sz="quarter" idx="10"/>
          </p:nvPr>
        </p:nvSpPr>
        <p:spPr/>
        <p:txBody>
          <a:bodyPr/>
          <a:lstStyle/>
          <a:p>
            <a:fld id="{68FB59D0-5D4B-4303-93EE-7E5B25174A45}" type="slidenum">
              <a:rPr lang="en-NZ" smtClean="0"/>
              <a:t>14</a:t>
            </a:fld>
            <a:endParaRPr lang="en-NZ" dirty="0"/>
          </a:p>
        </p:txBody>
      </p:sp>
    </p:spTree>
    <p:extLst>
      <p:ext uri="{BB962C8B-B14F-4D97-AF65-F5344CB8AC3E}">
        <p14:creationId xmlns:p14="http://schemas.microsoft.com/office/powerpoint/2010/main" val="9448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smtClean="0"/>
              <a:t>In relation to PT (discuss against</a:t>
            </a:r>
            <a:r>
              <a:rPr lang="en-NZ" sz="1200" baseline="0" dirty="0" smtClean="0"/>
              <a:t> graphical displays)</a:t>
            </a:r>
            <a:r>
              <a:rPr lang="en-NZ" sz="1200" dirty="0" smtClean="0"/>
              <a:t>:</a:t>
            </a:r>
          </a:p>
          <a:p>
            <a:pPr lvl="0" algn="just">
              <a:lnSpc>
                <a:spcPct val="120000"/>
              </a:lnSpc>
            </a:pPr>
            <a:r>
              <a:rPr lang="en-NZ" sz="1700" u="sng" dirty="0" smtClean="0">
                <a:solidFill>
                  <a:schemeClr val="accent1"/>
                </a:solidFill>
              </a:rPr>
              <a:t>KPI’s monitored and how are these entered</a:t>
            </a:r>
          </a:p>
          <a:p>
            <a:pPr marL="514350" lvl="0" indent="-514350" algn="just">
              <a:lnSpc>
                <a:spcPct val="120000"/>
              </a:lnSpc>
              <a:buFont typeface="+mj-lt"/>
              <a:buAutoNum type="romanLcPeriod"/>
            </a:pPr>
            <a:r>
              <a:rPr lang="en-NZ" sz="1700" dirty="0" smtClean="0">
                <a:solidFill>
                  <a:schemeClr val="accent1"/>
                </a:solidFill>
              </a:rPr>
              <a:t>Entered (at the programme level) via TIO as annual data (both achieved and forecasted –as part of the submission).</a:t>
            </a:r>
          </a:p>
          <a:p>
            <a:pPr marL="685800" lvl="3" indent="0" algn="just">
              <a:lnSpc>
                <a:spcPct val="120000"/>
              </a:lnSpc>
              <a:buNone/>
            </a:pPr>
            <a:r>
              <a:rPr lang="en-NZ" sz="1700" dirty="0" smtClean="0">
                <a:solidFill>
                  <a:schemeClr val="accent1"/>
                </a:solidFill>
              </a:rPr>
              <a:t>Variations to these can now be entered into the spreadsheet itself (as a sensitivity test or as an alternate option).</a:t>
            </a:r>
          </a:p>
          <a:p>
            <a:pPr marL="514350" lvl="0" indent="-514350" algn="just">
              <a:lnSpc>
                <a:spcPct val="120000"/>
              </a:lnSpc>
              <a:buFont typeface="+mj-lt"/>
              <a:buAutoNum type="romanLcPeriod" startAt="2"/>
            </a:pPr>
            <a:r>
              <a:rPr lang="en-NZ" sz="1700" dirty="0" smtClean="0">
                <a:solidFill>
                  <a:schemeClr val="accent1"/>
                </a:solidFill>
              </a:rPr>
              <a:t>The data entered then generates the KPI’s being monitored.  </a:t>
            </a:r>
          </a:p>
          <a:p>
            <a:pPr marL="0" lvl="1" indent="0" algn="just">
              <a:lnSpc>
                <a:spcPct val="120000"/>
              </a:lnSpc>
              <a:buNone/>
            </a:pPr>
            <a:r>
              <a:rPr lang="en-NZ" sz="1700" dirty="0" smtClean="0">
                <a:solidFill>
                  <a:schemeClr val="accent1"/>
                </a:solidFill>
              </a:rPr>
              <a:t>	</a:t>
            </a:r>
            <a:r>
              <a:rPr lang="en-NZ" sz="1700" i="1" dirty="0" smtClean="0">
                <a:solidFill>
                  <a:schemeClr val="accent1"/>
                </a:solidFill>
              </a:rPr>
              <a:t>KPI’s include:</a:t>
            </a:r>
          </a:p>
          <a:p>
            <a:pPr marL="1371600" lvl="3" algn="just">
              <a:lnSpc>
                <a:spcPct val="120000"/>
              </a:lnSpc>
              <a:buFont typeface="+mj-lt"/>
              <a:buAutoNum type="alphaLcPeriod"/>
            </a:pPr>
            <a:r>
              <a:rPr lang="en-NZ" sz="1300" dirty="0" smtClean="0">
                <a:solidFill>
                  <a:schemeClr val="accent1"/>
                </a:solidFill>
              </a:rPr>
              <a:t>A </a:t>
            </a:r>
            <a:r>
              <a:rPr lang="en-NZ" sz="1300" b="1" dirty="0" smtClean="0">
                <a:solidFill>
                  <a:schemeClr val="accent1"/>
                </a:solidFill>
              </a:rPr>
              <a:t>simplified BCR </a:t>
            </a:r>
            <a:r>
              <a:rPr lang="en-NZ" sz="1300" dirty="0" smtClean="0">
                <a:solidFill>
                  <a:schemeClr val="accent1"/>
                </a:solidFill>
              </a:rPr>
              <a:t>(direct benefits achieved divided by the costs over a 3 year period);</a:t>
            </a:r>
          </a:p>
          <a:p>
            <a:pPr marL="1371600" lvl="3" algn="just">
              <a:lnSpc>
                <a:spcPct val="120000"/>
              </a:lnSpc>
              <a:buFont typeface="+mj-lt"/>
              <a:buAutoNum type="alphaLcPeriod"/>
            </a:pPr>
            <a:r>
              <a:rPr lang="en-NZ" sz="1300" dirty="0" smtClean="0">
                <a:solidFill>
                  <a:schemeClr val="accent1"/>
                </a:solidFill>
              </a:rPr>
              <a:t>The </a:t>
            </a:r>
            <a:r>
              <a:rPr lang="en-NZ" sz="1300" b="1" dirty="0" smtClean="0">
                <a:solidFill>
                  <a:schemeClr val="accent1"/>
                </a:solidFill>
              </a:rPr>
              <a:t>farebox ratio </a:t>
            </a:r>
            <a:r>
              <a:rPr lang="en-NZ" sz="1300" dirty="0" smtClean="0">
                <a:solidFill>
                  <a:schemeClr val="accent1"/>
                </a:solidFill>
              </a:rPr>
              <a:t>(fare revenue divided by the full subsidy over a 3 year period);</a:t>
            </a:r>
          </a:p>
          <a:p>
            <a:pPr marL="1371600" lvl="3" algn="just">
              <a:lnSpc>
                <a:spcPct val="120000"/>
              </a:lnSpc>
              <a:buFont typeface="+mj-lt"/>
              <a:buAutoNum type="alphaLcPeriod"/>
            </a:pPr>
            <a:r>
              <a:rPr lang="en-NZ" sz="1300" dirty="0" smtClean="0">
                <a:solidFill>
                  <a:schemeClr val="accent1"/>
                </a:solidFill>
              </a:rPr>
              <a:t>The </a:t>
            </a:r>
            <a:r>
              <a:rPr lang="en-NZ" sz="1300" b="1" dirty="0" smtClean="0">
                <a:solidFill>
                  <a:schemeClr val="accent1"/>
                </a:solidFill>
              </a:rPr>
              <a:t>service efficiency ratio </a:t>
            </a:r>
            <a:r>
              <a:rPr lang="en-NZ" sz="1300" dirty="0" smtClean="0">
                <a:solidFill>
                  <a:schemeClr val="accent1"/>
                </a:solidFill>
              </a:rPr>
              <a:t>(full subsidy over the service kms over a 3 year period); and </a:t>
            </a:r>
          </a:p>
          <a:p>
            <a:pPr marL="1371600" lvl="3" algn="just">
              <a:lnSpc>
                <a:spcPct val="120000"/>
              </a:lnSpc>
              <a:buFont typeface="+mj-lt"/>
              <a:buAutoNum type="alphaLcPeriod"/>
            </a:pPr>
            <a:r>
              <a:rPr lang="en-NZ" sz="1300" dirty="0" smtClean="0">
                <a:solidFill>
                  <a:schemeClr val="accent1"/>
                </a:solidFill>
              </a:rPr>
              <a:t>The </a:t>
            </a:r>
            <a:r>
              <a:rPr lang="en-NZ" sz="1300" b="1" dirty="0" smtClean="0">
                <a:solidFill>
                  <a:schemeClr val="accent1"/>
                </a:solidFill>
              </a:rPr>
              <a:t>average utilisation </a:t>
            </a:r>
            <a:r>
              <a:rPr lang="en-NZ" sz="1300" dirty="0" smtClean="0">
                <a:solidFill>
                  <a:schemeClr val="accent1"/>
                </a:solidFill>
              </a:rPr>
              <a:t>(the pax kms divided by the service kms over a 3 year period     –used to determine what is the average boardings at any given time)</a:t>
            </a:r>
          </a:p>
        </p:txBody>
      </p:sp>
      <p:sp>
        <p:nvSpPr>
          <p:cNvPr id="4" name="Slide Number Placeholder 3"/>
          <p:cNvSpPr>
            <a:spLocks noGrp="1"/>
          </p:cNvSpPr>
          <p:nvPr>
            <p:ph type="sldNum" sz="quarter" idx="10"/>
          </p:nvPr>
        </p:nvSpPr>
        <p:spPr/>
        <p:txBody>
          <a:bodyPr/>
          <a:lstStyle/>
          <a:p>
            <a:fld id="{68FB59D0-5D4B-4303-93EE-7E5B25174A45}" type="slidenum">
              <a:rPr lang="en-NZ" smtClean="0"/>
              <a:t>15</a:t>
            </a:fld>
            <a:endParaRPr lang="en-NZ" dirty="0"/>
          </a:p>
        </p:txBody>
      </p:sp>
    </p:spTree>
    <p:extLst>
      <p:ext uri="{BB962C8B-B14F-4D97-AF65-F5344CB8AC3E}">
        <p14:creationId xmlns:p14="http://schemas.microsoft.com/office/powerpoint/2010/main" val="9448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NZ" dirty="0" smtClean="0"/>
              <a:t>It is recognised for RPTP’s for example</a:t>
            </a:r>
            <a:r>
              <a:rPr lang="en-NZ" baseline="0" dirty="0" smtClean="0"/>
              <a:t> we are in a transitional arrangement where many are not being reviewed and updated until after the NLTP is adopted.  Hence, this and a “fit for purpose” approach needs to be recognised as a condition of funding support.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NZ"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p:txBody>
      </p:sp>
      <p:sp>
        <p:nvSpPr>
          <p:cNvPr id="4" name="Slide Number Placeholder 3"/>
          <p:cNvSpPr>
            <a:spLocks noGrp="1"/>
          </p:cNvSpPr>
          <p:nvPr>
            <p:ph type="sldNum" sz="quarter" idx="10"/>
          </p:nvPr>
        </p:nvSpPr>
        <p:spPr/>
        <p:txBody>
          <a:bodyPr/>
          <a:lstStyle/>
          <a:p>
            <a:fld id="{68FB59D0-5D4B-4303-93EE-7E5B25174A45}" type="slidenum">
              <a:rPr lang="en-NZ" smtClean="0"/>
              <a:t>16</a:t>
            </a:fld>
            <a:endParaRPr lang="en-NZ" dirty="0"/>
          </a:p>
        </p:txBody>
      </p:sp>
    </p:spTree>
    <p:extLst>
      <p:ext uri="{BB962C8B-B14F-4D97-AF65-F5344CB8AC3E}">
        <p14:creationId xmlns:p14="http://schemas.microsoft.com/office/powerpoint/2010/main" val="247268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smtClean="0"/>
              <a:t>This is covered in TIO via series of questions and prompts, which will be covered</a:t>
            </a:r>
            <a:r>
              <a:rPr lang="en-NZ" sz="1200" baseline="0" dirty="0" smtClean="0"/>
              <a:t> in our session on TIO related to programmes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baseline="0" dirty="0" smtClean="0"/>
              <a:t>Not just an arrow down, but a feedback loop as well (from the cost-benefit appraisal for example)</a:t>
            </a:r>
            <a:endParaRPr lang="en-NZ" sz="1200" dirty="0" smtClean="0"/>
          </a:p>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17</a:t>
            </a:fld>
            <a:endParaRPr lang="en-NZ" dirty="0"/>
          </a:p>
        </p:txBody>
      </p:sp>
    </p:spTree>
    <p:extLst>
      <p:ext uri="{BB962C8B-B14F-4D97-AF65-F5344CB8AC3E}">
        <p14:creationId xmlns:p14="http://schemas.microsoft.com/office/powerpoint/2010/main" val="169403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1200"/>
              </a:spcBef>
              <a:spcAft>
                <a:spcPts val="600"/>
              </a:spcAft>
              <a:buFont typeface="Arial" panose="020B0604020202020204" pitchFamily="34" charset="0"/>
              <a:buChar char="•"/>
            </a:pPr>
            <a:r>
              <a:rPr lang="en-NZ" dirty="0" smtClean="0"/>
              <a:t>Each question will be individually assessed as pass rework or fail</a:t>
            </a:r>
          </a:p>
          <a:p>
            <a:pPr marL="285750" indent="-285750">
              <a:lnSpc>
                <a:spcPct val="100000"/>
              </a:lnSpc>
              <a:spcBef>
                <a:spcPts val="1200"/>
              </a:spcBef>
              <a:spcAft>
                <a:spcPts val="600"/>
              </a:spcAft>
              <a:buFont typeface="Arial" panose="020B0604020202020204" pitchFamily="34" charset="0"/>
              <a:buChar char="•"/>
            </a:pPr>
            <a:r>
              <a:rPr lang="en-NZ" dirty="0" smtClean="0"/>
              <a:t>Done to seek evidence that strategic thinking has been applied</a:t>
            </a:r>
          </a:p>
          <a:p>
            <a:pPr marL="285750" indent="-285750">
              <a:lnSpc>
                <a:spcPct val="100000"/>
              </a:lnSpc>
              <a:spcBef>
                <a:spcPts val="1200"/>
              </a:spcBef>
              <a:spcAft>
                <a:spcPts val="600"/>
              </a:spcAft>
              <a:buFont typeface="Arial" panose="020B0604020202020204" pitchFamily="34" charset="0"/>
              <a:buChar char="•"/>
            </a:pPr>
            <a:r>
              <a:rPr lang="en-NZ" dirty="0" smtClean="0"/>
              <a:t>It enables the Agency to collect information on where the industry needs more guidance and provide feedback to the industry. </a:t>
            </a:r>
          </a:p>
          <a:p>
            <a:pPr marL="285750" indent="-285750">
              <a:lnSpc>
                <a:spcPct val="100000"/>
              </a:lnSpc>
              <a:spcBef>
                <a:spcPts val="1200"/>
              </a:spcBef>
              <a:spcAft>
                <a:spcPts val="600"/>
              </a:spcAft>
              <a:buFont typeface="Arial" panose="020B0604020202020204" pitchFamily="34" charset="0"/>
              <a:buChar char="•"/>
            </a:pPr>
            <a:r>
              <a:rPr lang="en-NZ" dirty="0" smtClean="0"/>
              <a:t>Where the assessment is fail or rework, the Transport Agency can</a:t>
            </a:r>
            <a:r>
              <a:rPr lang="en-NZ" baseline="0" dirty="0" smtClean="0"/>
              <a:t> take a flexible approach to ensure continuity of funding while issues are addressed</a:t>
            </a:r>
            <a:endParaRPr lang="en-NZ" dirty="0" smtClean="0"/>
          </a:p>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18</a:t>
            </a:fld>
            <a:endParaRPr lang="en-NZ" dirty="0"/>
          </a:p>
        </p:txBody>
      </p:sp>
    </p:spTree>
    <p:extLst>
      <p:ext uri="{BB962C8B-B14F-4D97-AF65-F5344CB8AC3E}">
        <p14:creationId xmlns:p14="http://schemas.microsoft.com/office/powerpoint/2010/main" val="1023157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1" dirty="0" smtClean="0">
                <a:solidFill>
                  <a:srgbClr val="FF0000"/>
                </a:solidFill>
              </a:rPr>
              <a:t>NB: Need to detail notes on this</a:t>
            </a:r>
            <a:r>
              <a:rPr lang="en-NZ" sz="1200" b="1" baseline="0" dirty="0" smtClean="0">
                <a:solidFill>
                  <a:srgbClr val="FF0000"/>
                </a:solidFill>
              </a:rPr>
              <a:t> in relation to conditions of funding support and what this means (as above)</a:t>
            </a:r>
            <a:endParaRPr lang="en-NZ" sz="1200" b="1" dirty="0" smtClean="0">
              <a:solidFill>
                <a:srgbClr val="FF0000"/>
              </a:solidFill>
            </a:endParaRPr>
          </a:p>
          <a:p>
            <a:pPr>
              <a:lnSpc>
                <a:spcPct val="100000"/>
              </a:lnSpc>
              <a:spcBef>
                <a:spcPts val="1200"/>
              </a:spcBef>
              <a:spcAft>
                <a:spcPts val="600"/>
              </a:spcAft>
            </a:pPr>
            <a:r>
              <a:rPr lang="en-NZ" dirty="0" smtClean="0"/>
              <a:t>&gt;OVERALL assessment </a:t>
            </a:r>
          </a:p>
          <a:p>
            <a:pPr marL="285750" indent="-285750">
              <a:lnSpc>
                <a:spcPct val="100000"/>
              </a:lnSpc>
              <a:spcBef>
                <a:spcPts val="1200"/>
              </a:spcBef>
              <a:spcAft>
                <a:spcPts val="600"/>
              </a:spcAft>
              <a:buFont typeface="Arial" panose="020B0604020202020204" pitchFamily="34" charset="0"/>
              <a:buChar char="•"/>
            </a:pPr>
            <a:r>
              <a:rPr lang="en-NZ" dirty="0" smtClean="0"/>
              <a:t>After assessing each question, the proposal will be assessed in its entirety </a:t>
            </a:r>
          </a:p>
          <a:p>
            <a:pPr marL="285750" indent="-285750">
              <a:lnSpc>
                <a:spcPct val="100000"/>
              </a:lnSpc>
              <a:spcBef>
                <a:spcPts val="1200"/>
              </a:spcBef>
              <a:spcAft>
                <a:spcPts val="600"/>
              </a:spcAft>
              <a:buFont typeface="Arial" panose="020B0604020202020204" pitchFamily="34" charset="0"/>
              <a:buChar char="•"/>
            </a:pPr>
            <a:r>
              <a:rPr lang="en-NZ" dirty="0" smtClean="0"/>
              <a:t>The assessment will check that the investment proposal is robust and meets the expectation that the BCA principles have been applied</a:t>
            </a:r>
          </a:p>
          <a:p>
            <a:pPr marL="285750" indent="-285750">
              <a:lnSpc>
                <a:spcPct val="100000"/>
              </a:lnSpc>
              <a:spcBef>
                <a:spcPts val="1200"/>
              </a:spcBef>
              <a:spcAft>
                <a:spcPts val="600"/>
              </a:spcAft>
              <a:buFont typeface="Arial" panose="020B0604020202020204" pitchFamily="34" charset="0"/>
              <a:buChar char="•"/>
            </a:pPr>
            <a:r>
              <a:rPr lang="en-NZ" dirty="0" smtClean="0"/>
              <a:t>The outcome of the assessment of the individual questions will inform and influence the overall pass, rework or fail of the proposal, </a:t>
            </a:r>
            <a:br>
              <a:rPr lang="en-NZ" dirty="0" smtClean="0"/>
            </a:br>
            <a:r>
              <a:rPr lang="en-NZ" dirty="0" smtClean="0"/>
              <a:t>but it may not determine the funding outcome.</a:t>
            </a:r>
          </a:p>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19</a:t>
            </a:fld>
            <a:endParaRPr lang="en-NZ" dirty="0"/>
          </a:p>
        </p:txBody>
      </p:sp>
    </p:spTree>
    <p:extLst>
      <p:ext uri="{BB962C8B-B14F-4D97-AF65-F5344CB8AC3E}">
        <p14:creationId xmlns:p14="http://schemas.microsoft.com/office/powerpoint/2010/main" val="198673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2</a:t>
            </a:fld>
            <a:endParaRPr lang="en-NZ" dirty="0"/>
          </a:p>
        </p:txBody>
      </p:sp>
    </p:spTree>
    <p:extLst>
      <p:ext uri="{BB962C8B-B14F-4D97-AF65-F5344CB8AC3E}">
        <p14:creationId xmlns:p14="http://schemas.microsoft.com/office/powerpoint/2010/main" val="89035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20</a:t>
            </a:fld>
            <a:endParaRPr lang="en-NZ" dirty="0"/>
          </a:p>
        </p:txBody>
      </p:sp>
    </p:spTree>
    <p:extLst>
      <p:ext uri="{BB962C8B-B14F-4D97-AF65-F5344CB8AC3E}">
        <p14:creationId xmlns:p14="http://schemas.microsoft.com/office/powerpoint/2010/main" val="198673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1" dirty="0" smtClean="0">
                <a:solidFill>
                  <a:srgbClr val="FF0000"/>
                </a:solidFill>
              </a:rPr>
              <a:t>NB: Need to detail notes on this</a:t>
            </a:r>
            <a:r>
              <a:rPr lang="en-NZ" sz="1200" b="1" baseline="0" dirty="0" smtClean="0">
                <a:solidFill>
                  <a:srgbClr val="FF0000"/>
                </a:solidFill>
              </a:rPr>
              <a:t> in relation to conditions of funding support and what this means (as above)</a:t>
            </a:r>
            <a:endParaRPr lang="en-NZ" sz="1200" b="1" dirty="0" smtClean="0">
              <a:solidFill>
                <a:srgbClr val="FF0000"/>
              </a:solidFill>
            </a:endParaRPr>
          </a:p>
          <a:p>
            <a:pPr>
              <a:lnSpc>
                <a:spcPct val="100000"/>
              </a:lnSpc>
              <a:spcBef>
                <a:spcPts val="1200"/>
              </a:spcBef>
              <a:spcAft>
                <a:spcPts val="600"/>
              </a:spcAft>
            </a:pPr>
            <a:r>
              <a:rPr lang="en-NZ" dirty="0" smtClean="0"/>
              <a:t>&gt;OVERALL assessment </a:t>
            </a:r>
          </a:p>
          <a:p>
            <a:pPr marL="285750" indent="-285750">
              <a:lnSpc>
                <a:spcPct val="100000"/>
              </a:lnSpc>
              <a:spcBef>
                <a:spcPts val="1200"/>
              </a:spcBef>
              <a:spcAft>
                <a:spcPts val="600"/>
              </a:spcAft>
              <a:buFont typeface="Arial" panose="020B0604020202020204" pitchFamily="34" charset="0"/>
              <a:buChar char="•"/>
            </a:pPr>
            <a:r>
              <a:rPr lang="en-NZ" dirty="0" smtClean="0"/>
              <a:t>After assessing each question, the proposal will be assessed in its entirety </a:t>
            </a:r>
          </a:p>
          <a:p>
            <a:pPr marL="285750" indent="-285750">
              <a:lnSpc>
                <a:spcPct val="100000"/>
              </a:lnSpc>
              <a:spcBef>
                <a:spcPts val="1200"/>
              </a:spcBef>
              <a:spcAft>
                <a:spcPts val="600"/>
              </a:spcAft>
              <a:buFont typeface="Arial" panose="020B0604020202020204" pitchFamily="34" charset="0"/>
              <a:buChar char="•"/>
            </a:pPr>
            <a:r>
              <a:rPr lang="en-NZ" dirty="0" smtClean="0"/>
              <a:t>The assessment will check that the investment proposal is robust and meets the expectation that the BCA principles have been applied</a:t>
            </a:r>
          </a:p>
          <a:p>
            <a:pPr marL="285750" indent="-285750">
              <a:lnSpc>
                <a:spcPct val="100000"/>
              </a:lnSpc>
              <a:spcBef>
                <a:spcPts val="1200"/>
              </a:spcBef>
              <a:spcAft>
                <a:spcPts val="600"/>
              </a:spcAft>
              <a:buFont typeface="Arial" panose="020B0604020202020204" pitchFamily="34" charset="0"/>
              <a:buChar char="•"/>
            </a:pPr>
            <a:r>
              <a:rPr lang="en-NZ" dirty="0" smtClean="0"/>
              <a:t>The outcome of the assessment of the individual questions will inform and influence the overall pass, rework or fail of the proposal, </a:t>
            </a:r>
            <a:br>
              <a:rPr lang="en-NZ" dirty="0" smtClean="0"/>
            </a:br>
            <a:r>
              <a:rPr lang="en-NZ" dirty="0" smtClean="0"/>
              <a:t>but it may not determine the funding outcome.</a:t>
            </a:r>
          </a:p>
          <a:p>
            <a:r>
              <a:rPr lang="en-NZ" dirty="0" smtClean="0"/>
              <a:t>?? 1</a:t>
            </a:r>
            <a:r>
              <a:rPr lang="en-NZ" baseline="30000" dirty="0" smtClean="0"/>
              <a:t>st</a:t>
            </a:r>
            <a:r>
              <a:rPr lang="en-NZ" dirty="0" smtClean="0"/>
              <a:t> course mentioned where rework is funded, e.g. RPTP</a:t>
            </a:r>
            <a:r>
              <a:rPr lang="en-NZ" baseline="0" dirty="0" smtClean="0"/>
              <a:t> uses WC 003 – do we need to mention this ?</a:t>
            </a:r>
            <a:endParaRPr lang="en-NZ" dirty="0" smtClean="0"/>
          </a:p>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21</a:t>
            </a:fld>
            <a:endParaRPr lang="en-NZ" dirty="0"/>
          </a:p>
        </p:txBody>
      </p:sp>
    </p:spTree>
    <p:extLst>
      <p:ext uri="{BB962C8B-B14F-4D97-AF65-F5344CB8AC3E}">
        <p14:creationId xmlns:p14="http://schemas.microsoft.com/office/powerpoint/2010/main" val="198673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22</a:t>
            </a:fld>
            <a:endParaRPr lang="en-NZ" dirty="0"/>
          </a:p>
        </p:txBody>
      </p:sp>
    </p:spTree>
    <p:extLst>
      <p:ext uri="{BB962C8B-B14F-4D97-AF65-F5344CB8AC3E}">
        <p14:creationId xmlns:p14="http://schemas.microsoft.com/office/powerpoint/2010/main" val="1986736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FB59D0-5D4B-4303-93EE-7E5B25174A45}" type="slidenum">
              <a:rPr lang="en-NZ" smtClean="0"/>
              <a:t>23</a:t>
            </a:fld>
            <a:endParaRPr lang="en-NZ" dirty="0"/>
          </a:p>
        </p:txBody>
      </p:sp>
    </p:spTree>
    <p:extLst>
      <p:ext uri="{BB962C8B-B14F-4D97-AF65-F5344CB8AC3E}">
        <p14:creationId xmlns:p14="http://schemas.microsoft.com/office/powerpoint/2010/main" val="144975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1" dirty="0" smtClean="0">
                <a:solidFill>
                  <a:srgbClr val="FF0000"/>
                </a:solidFill>
              </a:rPr>
              <a:t>Note - This table is draft and may change pe</a:t>
            </a:r>
            <a:r>
              <a:rPr lang="en-NZ" sz="1200" b="1" baseline="0" dirty="0" smtClean="0">
                <a:solidFill>
                  <a:srgbClr val="FF0000"/>
                </a:solidFill>
              </a:rPr>
              <a:t>nding the final GPS</a:t>
            </a:r>
            <a:r>
              <a:rPr lang="en-NZ" sz="1200" b="1" dirty="0" smtClean="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smtClean="0"/>
              <a:t>Expect majority</a:t>
            </a:r>
            <a:r>
              <a:rPr lang="en-NZ" sz="1200" baseline="0" dirty="0" smtClean="0"/>
              <a:t> of programmes to have Medium Results Alignment.  High RA identifies a gap in the service (evidence required) . Low refers to the quality of the AMP.</a:t>
            </a:r>
            <a:endParaRPr lang="en-N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smtClean="0"/>
              <a:t>Note: where improvements have been identified they will fall within the Improvements IAF and may therefore be eligible for rating as very high in Results Alignment and/or Cost-Benefit Appraisal.</a:t>
            </a:r>
          </a:p>
        </p:txBody>
      </p:sp>
      <p:sp>
        <p:nvSpPr>
          <p:cNvPr id="4" name="Slide Number Placeholder 3"/>
          <p:cNvSpPr>
            <a:spLocks noGrp="1"/>
          </p:cNvSpPr>
          <p:nvPr>
            <p:ph type="sldNum" sz="quarter" idx="10"/>
          </p:nvPr>
        </p:nvSpPr>
        <p:spPr/>
        <p:txBody>
          <a:bodyPr/>
          <a:lstStyle/>
          <a:p>
            <a:fld id="{68FB59D0-5D4B-4303-93EE-7E5B25174A45}" type="slidenum">
              <a:rPr lang="en-NZ" smtClean="0"/>
              <a:t>24</a:t>
            </a:fld>
            <a:endParaRPr lang="en-NZ" dirty="0"/>
          </a:p>
        </p:txBody>
      </p:sp>
    </p:spTree>
    <p:extLst>
      <p:ext uri="{BB962C8B-B14F-4D97-AF65-F5344CB8AC3E}">
        <p14:creationId xmlns:p14="http://schemas.microsoft.com/office/powerpoint/2010/main" val="3653477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a:t>
            </a:r>
            <a:r>
              <a:rPr lang="en-NZ" baseline="0" dirty="0" smtClean="0"/>
              <a:t> </a:t>
            </a:r>
            <a:r>
              <a:rPr lang="en-NZ" dirty="0" smtClean="0"/>
              <a:t>Note, t</a:t>
            </a:r>
            <a:r>
              <a:rPr lang="en-NZ" sz="1200" dirty="0" smtClean="0"/>
              <a:t>here may be exceptions where there is only conditional funding support determined by the pass/ rework/ fail assessment (discussed previously).</a:t>
            </a:r>
          </a:p>
        </p:txBody>
      </p:sp>
      <p:sp>
        <p:nvSpPr>
          <p:cNvPr id="4" name="Slide Number Placeholder 3"/>
          <p:cNvSpPr>
            <a:spLocks noGrp="1"/>
          </p:cNvSpPr>
          <p:nvPr>
            <p:ph type="sldNum" sz="quarter" idx="10"/>
          </p:nvPr>
        </p:nvSpPr>
        <p:spPr/>
        <p:txBody>
          <a:bodyPr/>
          <a:lstStyle/>
          <a:p>
            <a:fld id="{68FB59D0-5D4B-4303-93EE-7E5B25174A45}" type="slidenum">
              <a:rPr lang="en-NZ" smtClean="0"/>
              <a:t>25</a:t>
            </a:fld>
            <a:endParaRPr lang="en-NZ" dirty="0"/>
          </a:p>
        </p:txBody>
      </p:sp>
    </p:spTree>
    <p:extLst>
      <p:ext uri="{BB962C8B-B14F-4D97-AF65-F5344CB8AC3E}">
        <p14:creationId xmlns:p14="http://schemas.microsoft.com/office/powerpoint/2010/main" val="3190785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FB59D0-5D4B-4303-93EE-7E5B25174A45}" type="slidenum">
              <a:rPr lang="en-NZ" smtClean="0"/>
              <a:t>26</a:t>
            </a:fld>
            <a:endParaRPr lang="en-NZ" dirty="0"/>
          </a:p>
        </p:txBody>
      </p:sp>
    </p:spTree>
    <p:extLst>
      <p:ext uri="{BB962C8B-B14F-4D97-AF65-F5344CB8AC3E}">
        <p14:creationId xmlns:p14="http://schemas.microsoft.com/office/powerpoint/2010/main" val="1824337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 Note: proposals assessed as a fail will require negotiation and agreement on completion within bid submission timeframe to achieve a pass or rework assessment</a:t>
            </a:r>
          </a:p>
          <a:p>
            <a:endParaRPr lang="en-NZ" dirty="0" smtClean="0"/>
          </a:p>
        </p:txBody>
      </p:sp>
      <p:sp>
        <p:nvSpPr>
          <p:cNvPr id="4" name="Slide Number Placeholder 3"/>
          <p:cNvSpPr>
            <a:spLocks noGrp="1"/>
          </p:cNvSpPr>
          <p:nvPr>
            <p:ph type="sldNum" sz="quarter" idx="10"/>
          </p:nvPr>
        </p:nvSpPr>
        <p:spPr/>
        <p:txBody>
          <a:bodyPr/>
          <a:lstStyle/>
          <a:p>
            <a:fld id="{68FB59D0-5D4B-4303-93EE-7E5B25174A45}" type="slidenum">
              <a:rPr lang="en-NZ" smtClean="0"/>
              <a:t>27</a:t>
            </a:fld>
            <a:endParaRPr lang="en-NZ" dirty="0"/>
          </a:p>
        </p:txBody>
      </p:sp>
    </p:spTree>
    <p:extLst>
      <p:ext uri="{BB962C8B-B14F-4D97-AF65-F5344CB8AC3E}">
        <p14:creationId xmlns:p14="http://schemas.microsoft.com/office/powerpoint/2010/main" val="222635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FB59D0-5D4B-4303-93EE-7E5B25174A45}" type="slidenum">
              <a:rPr lang="en-NZ" smtClean="0"/>
              <a:t>28</a:t>
            </a:fld>
            <a:endParaRPr lang="en-NZ" dirty="0"/>
          </a:p>
        </p:txBody>
      </p:sp>
    </p:spTree>
    <p:extLst>
      <p:ext uri="{BB962C8B-B14F-4D97-AF65-F5344CB8AC3E}">
        <p14:creationId xmlns:p14="http://schemas.microsoft.com/office/powerpoint/2010/main" val="2759982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FB59D0-5D4B-4303-93EE-7E5B25174A45}" type="slidenum">
              <a:rPr lang="en-NZ" smtClean="0"/>
              <a:t>29</a:t>
            </a:fld>
            <a:endParaRPr lang="en-NZ" dirty="0"/>
          </a:p>
        </p:txBody>
      </p:sp>
    </p:spTree>
    <p:extLst>
      <p:ext uri="{BB962C8B-B14F-4D97-AF65-F5344CB8AC3E}">
        <p14:creationId xmlns:p14="http://schemas.microsoft.com/office/powerpoint/2010/main" val="163964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FB59D0-5D4B-4303-93EE-7E5B25174A45}" type="slidenum">
              <a:rPr lang="en-NZ" smtClean="0"/>
              <a:t>3</a:t>
            </a:fld>
            <a:endParaRPr lang="en-NZ" dirty="0"/>
          </a:p>
        </p:txBody>
      </p:sp>
    </p:spTree>
    <p:extLst>
      <p:ext uri="{BB962C8B-B14F-4D97-AF65-F5344CB8AC3E}">
        <p14:creationId xmlns:p14="http://schemas.microsoft.com/office/powerpoint/2010/main" val="243124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FB59D0-5D4B-4303-93EE-7E5B25174A45}" type="slidenum">
              <a:rPr lang="en-NZ" smtClean="0"/>
              <a:t>4</a:t>
            </a:fld>
            <a:endParaRPr lang="en-NZ" dirty="0"/>
          </a:p>
        </p:txBody>
      </p:sp>
    </p:spTree>
    <p:extLst>
      <p:ext uri="{BB962C8B-B14F-4D97-AF65-F5344CB8AC3E}">
        <p14:creationId xmlns:p14="http://schemas.microsoft.com/office/powerpoint/2010/main" val="54184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NZ" dirty="0" smtClean="0"/>
              <a:t>We are looking for a well evidenced programme that is incorporating the ONRC framework and demonstrating how the AO will ensure delivery of value for money</a:t>
            </a:r>
          </a:p>
          <a:p>
            <a:pPr marL="171450" indent="-171450">
              <a:buFont typeface="Arial" charset="0"/>
              <a:buChar char="•"/>
            </a:pPr>
            <a:endParaRPr lang="en-NZ" dirty="0" smtClean="0"/>
          </a:p>
          <a:p>
            <a:pPr marL="171450" indent="-171450">
              <a:buFont typeface="Arial" charset="0"/>
              <a:buChar char="•"/>
            </a:pPr>
            <a:r>
              <a:rPr lang="en-NZ" dirty="0" smtClean="0"/>
              <a:t>We require more than a simple programme based on existing expenditure plus provision for  cost escalation. </a:t>
            </a:r>
          </a:p>
          <a:p>
            <a:pPr marL="171450" indent="-171450">
              <a:buFont typeface="Arial" charset="0"/>
              <a:buChar char="•"/>
            </a:pPr>
            <a:endParaRPr lang="en-NZ" sz="1200" dirty="0" smtClean="0">
              <a:latin typeface="Lucida Sans"/>
              <a:ea typeface="Calibri"/>
              <a:cs typeface="Times New Roman"/>
            </a:endParaRPr>
          </a:p>
          <a:p>
            <a:pPr marL="171450" indent="-171450">
              <a:buFont typeface="Arial" charset="0"/>
              <a:buChar char="•"/>
            </a:pPr>
            <a:r>
              <a:rPr lang="en-NZ" sz="1200" dirty="0" smtClean="0">
                <a:latin typeface="Lucida Sans"/>
                <a:ea typeface="Calibri"/>
                <a:cs typeface="Times New Roman"/>
              </a:rPr>
              <a:t>If an AO can demonstrate through its business</a:t>
            </a:r>
            <a:r>
              <a:rPr lang="en-NZ" sz="1200" baseline="0" dirty="0" smtClean="0">
                <a:latin typeface="Lucida Sans"/>
                <a:ea typeface="Calibri"/>
                <a:cs typeface="Times New Roman"/>
              </a:rPr>
              <a:t> case (primarily the AMP) </a:t>
            </a:r>
            <a:r>
              <a:rPr lang="en-NZ" sz="1200" dirty="0" smtClean="0">
                <a:latin typeface="Lucida Sans"/>
                <a:ea typeface="Calibri"/>
                <a:cs typeface="Times New Roman"/>
              </a:rPr>
              <a:t>a need for Step change in investment to manage level of service gaps we will consider that in two parts.</a:t>
            </a:r>
          </a:p>
          <a:p>
            <a:pPr marL="171450" indent="-171450">
              <a:buFont typeface="Arial" charset="0"/>
              <a:buChar char="•"/>
            </a:pPr>
            <a:endParaRPr lang="en-NZ" sz="1200" dirty="0" smtClean="0">
              <a:latin typeface="Lucida Sans"/>
              <a:ea typeface="Calibri"/>
              <a:cs typeface="Times New Roman"/>
            </a:endParaRPr>
          </a:p>
          <a:p>
            <a:pPr marL="171450" indent="-171450">
              <a:buFont typeface="Arial" charset="0"/>
              <a:buChar char="•"/>
            </a:pPr>
            <a:r>
              <a:rPr lang="en-NZ" sz="1200" dirty="0" smtClean="0">
                <a:latin typeface="Lucida Sans"/>
                <a:ea typeface="Calibri"/>
                <a:cs typeface="Times New Roman"/>
              </a:rPr>
              <a:t>One is right sizing the CORE programme and the other is where a short term investment is need to address a high priority area signalled in the GPS</a:t>
            </a:r>
          </a:p>
          <a:p>
            <a:pPr marL="171450" indent="-171450">
              <a:buFont typeface="Arial" charset="0"/>
              <a:buChar char="•"/>
            </a:pPr>
            <a:endParaRPr lang="en-NZ" sz="1200" dirty="0" smtClean="0">
              <a:latin typeface="Lucida Sans"/>
              <a:ea typeface="Calibri"/>
              <a:cs typeface="Times New Roman"/>
            </a:endParaRPr>
          </a:p>
        </p:txBody>
      </p:sp>
      <p:sp>
        <p:nvSpPr>
          <p:cNvPr id="4" name="Slide Number Placeholder 3"/>
          <p:cNvSpPr>
            <a:spLocks noGrp="1"/>
          </p:cNvSpPr>
          <p:nvPr>
            <p:ph type="sldNum" sz="quarter" idx="10"/>
          </p:nvPr>
        </p:nvSpPr>
        <p:spPr/>
        <p:txBody>
          <a:bodyPr/>
          <a:lstStyle/>
          <a:p>
            <a:fld id="{68FB59D0-5D4B-4303-93EE-7E5B25174A45}" type="slidenum">
              <a:rPr lang="en-NZ" smtClean="0"/>
              <a:t>5</a:t>
            </a:fld>
            <a:endParaRPr lang="en-NZ" dirty="0"/>
          </a:p>
        </p:txBody>
      </p:sp>
    </p:spTree>
    <p:extLst>
      <p:ext uri="{BB962C8B-B14F-4D97-AF65-F5344CB8AC3E}">
        <p14:creationId xmlns:p14="http://schemas.microsoft.com/office/powerpoint/2010/main" val="386748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NZ" dirty="0" smtClean="0"/>
              <a:t>We are looking for a well evidenced programme that is incorporating the ONRC framework and demonstrating how the AO will</a:t>
            </a:r>
            <a:r>
              <a:rPr lang="en-NZ" baseline="0" dirty="0" smtClean="0"/>
              <a:t> </a:t>
            </a:r>
            <a:r>
              <a:rPr lang="en-NZ" dirty="0" smtClean="0"/>
              <a:t>ensure delivery of value for money</a:t>
            </a:r>
          </a:p>
          <a:p>
            <a:pPr marL="171450" indent="-171450">
              <a:buFont typeface="Arial" charset="0"/>
              <a:buChar char="•"/>
            </a:pPr>
            <a:endParaRPr lang="en-NZ" dirty="0" smtClean="0"/>
          </a:p>
          <a:p>
            <a:pPr marL="171450" indent="-171450">
              <a:buFont typeface="Arial" charset="0"/>
              <a:buChar char="•"/>
            </a:pPr>
            <a:r>
              <a:rPr lang="en-NZ" dirty="0" smtClean="0"/>
              <a:t>We require more than a simple programme based on existing expenditure plus provision for  cost escalation. </a:t>
            </a:r>
          </a:p>
          <a:p>
            <a:pPr marL="171450" indent="-171450">
              <a:buFont typeface="Arial" charset="0"/>
              <a:buChar char="•"/>
            </a:pPr>
            <a:endParaRPr lang="en-NZ" sz="1200" dirty="0" smtClean="0">
              <a:latin typeface="Lucida Sans"/>
              <a:ea typeface="Calibri"/>
              <a:cs typeface="Times New Roman"/>
            </a:endParaRPr>
          </a:p>
          <a:p>
            <a:pPr marL="171450" indent="-171450">
              <a:buFont typeface="Arial" charset="0"/>
              <a:buChar char="•"/>
            </a:pPr>
            <a:r>
              <a:rPr lang="en-NZ" sz="1200" dirty="0" smtClean="0">
                <a:latin typeface="Lucida Sans"/>
                <a:ea typeface="Calibri"/>
                <a:cs typeface="Times New Roman"/>
              </a:rPr>
              <a:t>If an investment</a:t>
            </a:r>
            <a:r>
              <a:rPr lang="en-NZ" sz="1200" baseline="0" dirty="0" smtClean="0">
                <a:latin typeface="Lucida Sans"/>
                <a:ea typeface="Calibri"/>
                <a:cs typeface="Times New Roman"/>
              </a:rPr>
              <a:t> partner </a:t>
            </a:r>
            <a:r>
              <a:rPr lang="en-NZ" sz="1200" dirty="0" smtClean="0">
                <a:latin typeface="Lucida Sans"/>
                <a:ea typeface="Calibri"/>
                <a:cs typeface="Times New Roman"/>
              </a:rPr>
              <a:t>can demonstrate through its business</a:t>
            </a:r>
            <a:r>
              <a:rPr lang="en-NZ" sz="1200" baseline="0" dirty="0" smtClean="0">
                <a:latin typeface="Lucida Sans"/>
                <a:ea typeface="Calibri"/>
                <a:cs typeface="Times New Roman"/>
              </a:rPr>
              <a:t> case (primarily the AMP) </a:t>
            </a:r>
            <a:r>
              <a:rPr lang="en-NZ" sz="1200" dirty="0" smtClean="0">
                <a:latin typeface="Lucida Sans"/>
                <a:ea typeface="Calibri"/>
                <a:cs typeface="Times New Roman"/>
              </a:rPr>
              <a:t>a need for step change in investment to manage level of service gaps we will consider that in two parts.</a:t>
            </a:r>
          </a:p>
          <a:p>
            <a:pPr marL="171450" indent="-171450">
              <a:buFont typeface="Arial" charset="0"/>
              <a:buChar char="•"/>
            </a:pPr>
            <a:endParaRPr lang="en-NZ" sz="1200" dirty="0" smtClean="0">
              <a:latin typeface="Lucida Sans"/>
              <a:ea typeface="Calibri"/>
              <a:cs typeface="Times New Roman"/>
            </a:endParaRPr>
          </a:p>
          <a:p>
            <a:pPr marL="171450" indent="-171450">
              <a:buFont typeface="Arial" charset="0"/>
              <a:buChar char="•"/>
            </a:pPr>
            <a:r>
              <a:rPr lang="en-NZ" sz="1200" dirty="0" smtClean="0">
                <a:latin typeface="Lucida Sans"/>
                <a:ea typeface="Calibri"/>
                <a:cs typeface="Times New Roman"/>
              </a:rPr>
              <a:t>One is right sizing the CORE programme and the other is where a short term investment is needed to address a high priority area signalled in the GPS</a:t>
            </a:r>
          </a:p>
          <a:p>
            <a:pPr marL="171450" indent="-171450">
              <a:buFont typeface="Arial" charset="0"/>
              <a:buChar char="•"/>
            </a:pPr>
            <a:endParaRPr lang="en-NZ" sz="1200" dirty="0" smtClean="0">
              <a:latin typeface="Lucida Sans"/>
              <a:ea typeface="Calibri"/>
              <a:cs typeface="Times New Roman"/>
            </a:endParaRPr>
          </a:p>
          <a:p>
            <a:pPr marL="0" indent="0">
              <a:buFont typeface="Arial" charset="0"/>
              <a:buNone/>
            </a:pPr>
            <a:endParaRPr lang="en-NZ" sz="1200" b="1" dirty="0" smtClean="0">
              <a:latin typeface="Lucida Sans"/>
              <a:cs typeface="Times New Roman"/>
            </a:endParaRPr>
          </a:p>
        </p:txBody>
      </p:sp>
      <p:sp>
        <p:nvSpPr>
          <p:cNvPr id="4" name="Slide Number Placeholder 3"/>
          <p:cNvSpPr>
            <a:spLocks noGrp="1"/>
          </p:cNvSpPr>
          <p:nvPr>
            <p:ph type="sldNum" sz="quarter" idx="10"/>
          </p:nvPr>
        </p:nvSpPr>
        <p:spPr/>
        <p:txBody>
          <a:bodyPr/>
          <a:lstStyle/>
          <a:p>
            <a:fld id="{68FB59D0-5D4B-4303-93EE-7E5B25174A45}" type="slidenum">
              <a:rPr lang="en-NZ" smtClean="0"/>
              <a:t>6</a:t>
            </a:fld>
            <a:endParaRPr lang="en-NZ" dirty="0"/>
          </a:p>
        </p:txBody>
      </p:sp>
    </p:spTree>
    <p:extLst>
      <p:ext uri="{BB962C8B-B14F-4D97-AF65-F5344CB8AC3E}">
        <p14:creationId xmlns:p14="http://schemas.microsoft.com/office/powerpoint/2010/main" val="386748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FB59D0-5D4B-4303-93EE-7E5B25174A45}" type="slidenum">
              <a:rPr lang="en-NZ" smtClean="0"/>
              <a:t>7</a:t>
            </a:fld>
            <a:endParaRPr lang="en-NZ" dirty="0"/>
          </a:p>
        </p:txBody>
      </p:sp>
    </p:spTree>
    <p:extLst>
      <p:ext uri="{BB962C8B-B14F-4D97-AF65-F5344CB8AC3E}">
        <p14:creationId xmlns:p14="http://schemas.microsoft.com/office/powerpoint/2010/main" val="153104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NZ" dirty="0" smtClean="0"/>
              <a:t>* Beyond cost escalation and a reasonable allowance</a:t>
            </a:r>
            <a:r>
              <a:rPr lang="en-NZ" baseline="0" dirty="0" smtClean="0"/>
              <a:t> for this</a:t>
            </a:r>
          </a:p>
          <a:p>
            <a:pPr marL="171450" indent="-171450">
              <a:buFont typeface="Arial" charset="0"/>
              <a:buChar char="•"/>
            </a:pPr>
            <a:endParaRPr lang="en-NZ" baseline="0" dirty="0" smtClean="0"/>
          </a:p>
          <a:p>
            <a:pPr marL="171450" indent="-171450">
              <a:buFont typeface="Arial" charset="0"/>
              <a:buChar char="•"/>
            </a:pPr>
            <a:r>
              <a:rPr lang="en-NZ" dirty="0" smtClean="0"/>
              <a:t> ** Improvement module</a:t>
            </a:r>
            <a:r>
              <a:rPr lang="en-NZ" baseline="0" dirty="0" smtClean="0"/>
              <a:t> depends on the size –if it is low cost (&lt;$1M then it is covered via the LR-LC module), otherwise the standard improvements application including approach to the business case requirements</a:t>
            </a:r>
          </a:p>
          <a:p>
            <a:pPr marL="171450" indent="-171450">
              <a:buFont typeface="Arial" charset="0"/>
              <a:buChar char="•"/>
            </a:pPr>
            <a:r>
              <a:rPr lang="en-NZ" baseline="0" dirty="0" smtClean="0"/>
              <a:t>Once service improvement is complete, service becomes art of the PT continuous programme</a:t>
            </a:r>
            <a:endParaRPr lang="en-NZ" dirty="0" smtClean="0"/>
          </a:p>
        </p:txBody>
      </p:sp>
      <p:sp>
        <p:nvSpPr>
          <p:cNvPr id="4" name="Slide Number Placeholder 3"/>
          <p:cNvSpPr>
            <a:spLocks noGrp="1"/>
          </p:cNvSpPr>
          <p:nvPr>
            <p:ph type="sldNum" sz="quarter" idx="10"/>
          </p:nvPr>
        </p:nvSpPr>
        <p:spPr/>
        <p:txBody>
          <a:bodyPr/>
          <a:lstStyle/>
          <a:p>
            <a:fld id="{68FB59D0-5D4B-4303-93EE-7E5B25174A45}" type="slidenum">
              <a:rPr lang="en-NZ" smtClean="0"/>
              <a:t>8</a:t>
            </a:fld>
            <a:endParaRPr lang="en-NZ" dirty="0"/>
          </a:p>
        </p:txBody>
      </p:sp>
    </p:spTree>
    <p:extLst>
      <p:ext uri="{BB962C8B-B14F-4D97-AF65-F5344CB8AC3E}">
        <p14:creationId xmlns:p14="http://schemas.microsoft.com/office/powerpoint/2010/main" val="37742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NZ" sz="1200" dirty="0" smtClean="0"/>
              <a:t>Road safety promotion programmes are not programmes of work designed to maintain a level of service, as with the other continuous programmes</a:t>
            </a:r>
            <a:endParaRPr lang="en-NZ" baseline="0" dirty="0" smtClean="0"/>
          </a:p>
          <a:p>
            <a:pPr marL="171450" indent="-171450">
              <a:buFont typeface="Arial" charset="0"/>
              <a:buChar char="•"/>
            </a:pPr>
            <a:r>
              <a:rPr lang="en-NZ" baseline="0" dirty="0" smtClean="0"/>
              <a:t>Ongoing funding required to ensure efforts remain to improve and maintain safe road use.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NZ" sz="1200" dirty="0" smtClean="0"/>
              <a:t>The Transport Agency would expect that the majority of road safety promotion programmes will utilise a streamlined assessment approach, where activities cost less than $1M. </a:t>
            </a:r>
            <a:endParaRPr lang="en-NZ" baseline="0" dirty="0" smtClean="0"/>
          </a:p>
          <a:p>
            <a:pPr marL="171450" indent="-171450">
              <a:buFont typeface="Arial" charset="0"/>
              <a:buChar char="•"/>
            </a:pPr>
            <a:r>
              <a:rPr lang="en-NZ" baseline="0" dirty="0" smtClean="0"/>
              <a:t>Programmes with activities &lt;$1M will utilise a streamlined assessment approach, whereby a formal business case is not required, it is expected that BCA principles will have been followed in the planning and development of the programme. Through RSAP and AMP development.</a:t>
            </a:r>
          </a:p>
          <a:p>
            <a:pPr marL="171450" indent="-171450">
              <a:buFont typeface="Arial" charset="0"/>
              <a:buChar char="•"/>
            </a:pPr>
            <a:r>
              <a:rPr lang="en-NZ" baseline="0" dirty="0" smtClean="0"/>
              <a:t>For larger programmes, it is expected that the programme will be covered in a formal business case. Either standalone or as part of a wider business case. </a:t>
            </a:r>
          </a:p>
        </p:txBody>
      </p:sp>
      <p:sp>
        <p:nvSpPr>
          <p:cNvPr id="4" name="Slide Number Placeholder 3"/>
          <p:cNvSpPr>
            <a:spLocks noGrp="1"/>
          </p:cNvSpPr>
          <p:nvPr>
            <p:ph type="sldNum" sz="quarter" idx="10"/>
          </p:nvPr>
        </p:nvSpPr>
        <p:spPr/>
        <p:txBody>
          <a:bodyPr/>
          <a:lstStyle/>
          <a:p>
            <a:fld id="{68FB59D0-5D4B-4303-93EE-7E5B25174A45}" type="slidenum">
              <a:rPr lang="en-NZ" smtClean="0"/>
              <a:t>9</a:t>
            </a:fld>
            <a:endParaRPr lang="en-NZ" dirty="0"/>
          </a:p>
        </p:txBody>
      </p:sp>
    </p:spTree>
    <p:extLst>
      <p:ext uri="{BB962C8B-B14F-4D97-AF65-F5344CB8AC3E}">
        <p14:creationId xmlns:p14="http://schemas.microsoft.com/office/powerpoint/2010/main" val="157926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201379" y="475488"/>
            <a:ext cx="8629354" cy="1426464"/>
          </a:xfrm>
        </p:spPr>
        <p:txBody>
          <a:bodyPr anchor="b">
            <a:no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04553" y="1920240"/>
            <a:ext cx="8626180" cy="48006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Line 11"/>
          <p:cNvSpPr>
            <a:spLocks noChangeShapeType="1"/>
          </p:cNvSpPr>
          <p:nvPr userDrawn="1"/>
        </p:nvSpPr>
        <p:spPr bwMode="auto">
          <a:xfrm>
            <a:off x="304800" y="475488"/>
            <a:ext cx="1152525" cy="0"/>
          </a:xfrm>
          <a:prstGeom prst="line">
            <a:avLst/>
          </a:prstGeom>
          <a:noFill/>
          <a:ln w="38100">
            <a:solidFill>
              <a:srgbClr val="00456A"/>
            </a:solidFill>
            <a:round/>
            <a:headEnd/>
            <a:tailEnd/>
          </a:ln>
        </p:spPr>
        <p:txBody>
          <a:bodyPr>
            <a:noAutofit/>
          </a:bodyPr>
          <a:lstStyle/>
          <a:p>
            <a:endParaRPr lang="en-US" dirty="0"/>
          </a:p>
        </p:txBody>
      </p:sp>
      <p:sp>
        <p:nvSpPr>
          <p:cNvPr id="11" name="Picture Placeholder 10"/>
          <p:cNvSpPr>
            <a:spLocks noGrp="1"/>
          </p:cNvSpPr>
          <p:nvPr>
            <p:ph type="pic" sz="quarter" idx="13"/>
          </p:nvPr>
        </p:nvSpPr>
        <p:spPr>
          <a:xfrm>
            <a:off x="304800" y="2658533"/>
            <a:ext cx="8534400" cy="3013414"/>
          </a:xfrm>
        </p:spPr>
        <p:txBody>
          <a:bodyPr anchor="ctr"/>
          <a:lstStyle>
            <a:lvl1pPr algn="ctr">
              <a:defRPr/>
            </a:lvl1pPr>
          </a:lstStyle>
          <a:p>
            <a:r>
              <a:rPr lang="en-US" dirty="0" smtClean="0"/>
              <a:t>Click icon to add picture</a:t>
            </a:r>
            <a:endParaRPr lang="en-US" dirty="0"/>
          </a:p>
        </p:txBody>
      </p:sp>
    </p:spTree>
    <p:extLst>
      <p:ext uri="{BB962C8B-B14F-4D97-AF65-F5344CB8AC3E}">
        <p14:creationId xmlns:p14="http://schemas.microsoft.com/office/powerpoint/2010/main" val="10522801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Image">
    <p:spTree>
      <p:nvGrpSpPr>
        <p:cNvPr id="1" name=""/>
        <p:cNvGrpSpPr/>
        <p:nvPr/>
      </p:nvGrpSpPr>
      <p:grpSpPr>
        <a:xfrm>
          <a:off x="0" y="0"/>
          <a:ext cx="0" cy="0"/>
          <a:chOff x="0" y="0"/>
          <a:chExt cx="0" cy="0"/>
        </a:xfrm>
      </p:grpSpPr>
      <p:sp>
        <p:nvSpPr>
          <p:cNvPr id="2" name="Title 1"/>
          <p:cNvSpPr>
            <a:spLocks noGrp="1"/>
          </p:cNvSpPr>
          <p:nvPr>
            <p:ph type="ctrTitle"/>
          </p:nvPr>
        </p:nvSpPr>
        <p:spPr>
          <a:xfrm>
            <a:off x="200321" y="475488"/>
            <a:ext cx="8630412" cy="1426464"/>
          </a:xfrm>
        </p:spPr>
        <p:txBody>
          <a:bodyPr anchor="b">
            <a:no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09845" y="1920240"/>
            <a:ext cx="8620887" cy="461010"/>
          </a:xfrm>
        </p:spPr>
        <p:txBody>
          <a:bodyPr>
            <a:noAutofit/>
          </a:bodyPr>
          <a:lstStyle>
            <a:lvl1pPr marL="0" indent="0" algn="l">
              <a:buNone/>
              <a:defRPr sz="2000">
                <a:solidFill>
                  <a:srgbClr val="9AA7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Line 11"/>
          <p:cNvSpPr>
            <a:spLocks noChangeShapeType="1"/>
          </p:cNvSpPr>
          <p:nvPr userDrawn="1"/>
        </p:nvSpPr>
        <p:spPr bwMode="auto">
          <a:xfrm>
            <a:off x="304800" y="475488"/>
            <a:ext cx="1152525" cy="0"/>
          </a:xfrm>
          <a:prstGeom prst="line">
            <a:avLst/>
          </a:prstGeom>
          <a:noFill/>
          <a:ln w="38100">
            <a:solidFill>
              <a:srgbClr val="00456A"/>
            </a:solidFill>
            <a:round/>
            <a:headEnd/>
            <a:tailEnd/>
          </a:ln>
        </p:spPr>
        <p:txBody>
          <a:bodyPr>
            <a:noAutofit/>
          </a:bodyPr>
          <a:lstStyle/>
          <a:p>
            <a:endParaRPr lang="en-US" dirty="0"/>
          </a:p>
        </p:txBody>
      </p:sp>
      <p:sp>
        <p:nvSpPr>
          <p:cNvPr id="11" name="Picture Placeholder 10"/>
          <p:cNvSpPr>
            <a:spLocks noGrp="1"/>
          </p:cNvSpPr>
          <p:nvPr>
            <p:ph type="pic" sz="quarter" idx="13"/>
          </p:nvPr>
        </p:nvSpPr>
        <p:spPr>
          <a:xfrm>
            <a:off x="304800" y="2600326"/>
            <a:ext cx="8510016" cy="3071622"/>
          </a:xfrm>
        </p:spPr>
        <p:txBody>
          <a:bodyPr anchor="ctr"/>
          <a:lstStyle>
            <a:lvl1pPr algn="ctr">
              <a:defRPr/>
            </a:lvl1pPr>
          </a:lstStyle>
          <a:p>
            <a:r>
              <a:rPr lang="en-US" dirty="0" smtClean="0"/>
              <a:t>Click icon to add picture</a:t>
            </a:r>
            <a:endParaRPr lang="en-US" dirty="0"/>
          </a:p>
        </p:txBody>
      </p:sp>
    </p:spTree>
    <p:extLst>
      <p:ext uri="{BB962C8B-B14F-4D97-AF65-F5344CB8AC3E}">
        <p14:creationId xmlns:p14="http://schemas.microsoft.com/office/powerpoint/2010/main" val="135692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873" y="621792"/>
            <a:ext cx="8635327" cy="630936"/>
          </a:xfrm>
        </p:spPr>
        <p:txBody>
          <a:bodyPr anchor="b">
            <a:noAutofit/>
          </a:bodyPr>
          <a:lstStyle>
            <a:lvl1pPr>
              <a:defRPr sz="2800"/>
            </a:lvl1pPr>
          </a:lstStyle>
          <a:p>
            <a:r>
              <a:rPr lang="en-US" smtClean="0"/>
              <a:t>Click to edit Master title style</a:t>
            </a:r>
            <a:endParaRPr lang="en-US" dirty="0"/>
          </a:p>
        </p:txBody>
      </p:sp>
      <p:sp>
        <p:nvSpPr>
          <p:cNvPr id="6" name="Content Placeholder 5"/>
          <p:cNvSpPr>
            <a:spLocks noGrp="1"/>
          </p:cNvSpPr>
          <p:nvPr>
            <p:ph sz="quarter" idx="4"/>
          </p:nvPr>
        </p:nvSpPr>
        <p:spPr>
          <a:xfrm>
            <a:off x="3584720" y="3858768"/>
            <a:ext cx="1947672" cy="2013838"/>
          </a:xfrm>
        </p:spPr>
        <p:txBody>
          <a:bodyPr/>
          <a:lstStyle>
            <a:lvl1pPr>
              <a:defRPr sz="1600"/>
            </a:lvl1pPr>
          </a:lstStyle>
          <a:p>
            <a:pPr lvl="0"/>
            <a:r>
              <a:rPr lang="en-US" smtClean="0"/>
              <a:t>Click to edit Master text styles</a:t>
            </a:r>
          </a:p>
        </p:txBody>
      </p:sp>
      <p:cxnSp>
        <p:nvCxnSpPr>
          <p:cNvPr id="11" name="Straight Connector 10"/>
          <p:cNvCxnSpPr/>
          <p:nvPr userDrawn="1"/>
        </p:nvCxnSpPr>
        <p:spPr>
          <a:xfrm>
            <a:off x="3580783"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372225" y="3787775"/>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8" name="Content Placeholder 5"/>
          <p:cNvSpPr>
            <a:spLocks noGrp="1"/>
          </p:cNvSpPr>
          <p:nvPr>
            <p:ph sz="quarter" idx="16"/>
          </p:nvPr>
        </p:nvSpPr>
        <p:spPr>
          <a:xfrm>
            <a:off x="6369241" y="3858768"/>
            <a:ext cx="1947672" cy="2013838"/>
          </a:xfrm>
        </p:spPr>
        <p:txBody>
          <a:bodyPr/>
          <a:lstStyle>
            <a:lvl1pPr>
              <a:defRPr sz="1600"/>
            </a:lvl1pPr>
          </a:lstStyle>
          <a:p>
            <a:pPr lvl="0"/>
            <a:r>
              <a:rPr lang="en-US" smtClean="0"/>
              <a:t>Click to edit Master text styles</a:t>
            </a:r>
          </a:p>
        </p:txBody>
      </p:sp>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
        <p:nvSpPr>
          <p:cNvPr id="19" name="Content Placeholder 5"/>
          <p:cNvSpPr>
            <a:spLocks noGrp="1"/>
          </p:cNvSpPr>
          <p:nvPr>
            <p:ph sz="quarter" idx="18"/>
          </p:nvPr>
        </p:nvSpPr>
        <p:spPr>
          <a:xfrm>
            <a:off x="670565" y="3869663"/>
            <a:ext cx="1947672" cy="2013838"/>
          </a:xfrm>
        </p:spPr>
        <p:txBody>
          <a:bodyPr/>
          <a:lstStyle>
            <a:lvl1pPr>
              <a:defRPr sz="1600"/>
            </a:lvl1pPr>
          </a:lstStyle>
          <a:p>
            <a:pPr lvl="0"/>
            <a:r>
              <a:rPr lang="en-US" smtClean="0"/>
              <a:t>Click to edit Master text styles</a:t>
            </a:r>
          </a:p>
        </p:txBody>
      </p:sp>
      <p:cxnSp>
        <p:nvCxnSpPr>
          <p:cNvPr id="20" name="Straight Connector 19"/>
          <p:cNvCxnSpPr/>
          <p:nvPr userDrawn="1"/>
        </p:nvCxnSpPr>
        <p:spPr>
          <a:xfrm>
            <a:off x="666628" y="3798670"/>
            <a:ext cx="1944688"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003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p:nvPr>
        </p:nvSpPr>
        <p:spPr>
          <a:xfrm>
            <a:off x="203873" y="621792"/>
            <a:ext cx="8635327" cy="630936"/>
          </a:xfrm>
        </p:spPr>
        <p:txBody>
          <a:bodyPr anchor="b">
            <a:noAutofit/>
          </a:bodyPr>
          <a:lstStyle>
            <a:lvl1pPr>
              <a:defRPr sz="2800"/>
            </a:lvl1pPr>
          </a:lstStyle>
          <a:p>
            <a:r>
              <a:rPr lang="en-US" smtClean="0"/>
              <a:t>Click to edit Master title style</a:t>
            </a:r>
            <a:endParaRPr lang="en-US" dirty="0"/>
          </a:p>
        </p:txBody>
      </p:sp>
      <p:pic>
        <p:nvPicPr>
          <p:cNvPr id="17" name="Picture 28" descr="BG2"/>
          <p:cNvPicPr>
            <a:picLocks noChangeAspect="1" noChangeArrowheads="1"/>
          </p:cNvPicPr>
          <p:nvPr userDrawn="1"/>
        </p:nvPicPr>
        <p:blipFill>
          <a:blip r:embed="rId2"/>
          <a:srcRect t="44409" b="51682"/>
          <a:stretch>
            <a:fillRect/>
          </a:stretch>
        </p:blipFill>
        <p:spPr bwMode="auto">
          <a:xfrm>
            <a:off x="293161" y="260350"/>
            <a:ext cx="8546040" cy="215313"/>
          </a:xfrm>
          <a:prstGeom prst="rect">
            <a:avLst/>
          </a:prstGeom>
          <a:noFill/>
          <a:ln w="9525">
            <a:noFill/>
            <a:miter lim="800000"/>
            <a:headEnd/>
            <a:tailEnd/>
          </a:ln>
        </p:spPr>
      </p:pic>
      <p:sp>
        <p:nvSpPr>
          <p:cNvPr id="14"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
        <p:nvSpPr>
          <p:cNvPr id="19" name="Content Placeholder 5"/>
          <p:cNvSpPr>
            <a:spLocks noGrp="1"/>
          </p:cNvSpPr>
          <p:nvPr>
            <p:ph sz="quarter" idx="18"/>
          </p:nvPr>
        </p:nvSpPr>
        <p:spPr>
          <a:xfrm>
            <a:off x="261125" y="3853262"/>
            <a:ext cx="1608617" cy="2013838"/>
          </a:xfrm>
        </p:spPr>
        <p:txBody>
          <a:bodyPr/>
          <a:lstStyle>
            <a:lvl1pPr>
              <a:defRPr sz="1600"/>
            </a:lvl1pPr>
          </a:lstStyle>
          <a:p>
            <a:pPr lvl="0"/>
            <a:r>
              <a:rPr lang="en-US" smtClean="0"/>
              <a:t>Click to edit Master text styles</a:t>
            </a:r>
          </a:p>
        </p:txBody>
      </p:sp>
      <p:cxnSp>
        <p:nvCxnSpPr>
          <p:cNvPr id="20" name="Straight Connector 19"/>
          <p:cNvCxnSpPr/>
          <p:nvPr userDrawn="1"/>
        </p:nvCxnSpPr>
        <p:spPr>
          <a:xfrm>
            <a:off x="257188"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2" name="Content Placeholder 5"/>
          <p:cNvSpPr>
            <a:spLocks noGrp="1"/>
          </p:cNvSpPr>
          <p:nvPr>
            <p:ph sz="quarter" idx="19"/>
          </p:nvPr>
        </p:nvSpPr>
        <p:spPr>
          <a:xfrm>
            <a:off x="2011612" y="3853262"/>
            <a:ext cx="1608617" cy="2013838"/>
          </a:xfrm>
        </p:spPr>
        <p:txBody>
          <a:bodyPr/>
          <a:lstStyle>
            <a:lvl1pPr>
              <a:defRPr sz="1600"/>
            </a:lvl1pPr>
          </a:lstStyle>
          <a:p>
            <a:pPr lvl="0"/>
            <a:r>
              <a:rPr lang="en-US" smtClean="0"/>
              <a:t>Click to edit Master text styles</a:t>
            </a:r>
          </a:p>
        </p:txBody>
      </p:sp>
      <p:cxnSp>
        <p:nvCxnSpPr>
          <p:cNvPr id="23" name="Straight Connector 22"/>
          <p:cNvCxnSpPr/>
          <p:nvPr userDrawn="1"/>
        </p:nvCxnSpPr>
        <p:spPr>
          <a:xfrm>
            <a:off x="2007675"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4" name="Content Placeholder 5"/>
          <p:cNvSpPr>
            <a:spLocks noGrp="1"/>
          </p:cNvSpPr>
          <p:nvPr>
            <p:ph sz="quarter" idx="20"/>
          </p:nvPr>
        </p:nvSpPr>
        <p:spPr>
          <a:xfrm>
            <a:off x="3762099" y="3853262"/>
            <a:ext cx="1608617" cy="2013838"/>
          </a:xfrm>
        </p:spPr>
        <p:txBody>
          <a:bodyPr/>
          <a:lstStyle>
            <a:lvl1pPr>
              <a:defRPr sz="1600"/>
            </a:lvl1pPr>
          </a:lstStyle>
          <a:p>
            <a:pPr lvl="0"/>
            <a:r>
              <a:rPr lang="en-US" smtClean="0"/>
              <a:t>Click to edit Master text styles</a:t>
            </a:r>
          </a:p>
        </p:txBody>
      </p:sp>
      <p:cxnSp>
        <p:nvCxnSpPr>
          <p:cNvPr id="25" name="Straight Connector 24"/>
          <p:cNvCxnSpPr/>
          <p:nvPr userDrawn="1"/>
        </p:nvCxnSpPr>
        <p:spPr>
          <a:xfrm>
            <a:off x="3758162"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a:spLocks noGrp="1"/>
          </p:cNvSpPr>
          <p:nvPr>
            <p:ph sz="quarter" idx="21"/>
          </p:nvPr>
        </p:nvSpPr>
        <p:spPr>
          <a:xfrm>
            <a:off x="5526234" y="3853262"/>
            <a:ext cx="1608617" cy="2013838"/>
          </a:xfrm>
        </p:spPr>
        <p:txBody>
          <a:bodyPr/>
          <a:lstStyle>
            <a:lvl1pPr>
              <a:defRPr sz="1600"/>
            </a:lvl1pPr>
          </a:lstStyle>
          <a:p>
            <a:pPr lvl="0"/>
            <a:r>
              <a:rPr lang="en-US" smtClean="0"/>
              <a:t>Click to edit Master text styles</a:t>
            </a:r>
          </a:p>
        </p:txBody>
      </p:sp>
      <p:cxnSp>
        <p:nvCxnSpPr>
          <p:cNvPr id="27" name="Straight Connector 26"/>
          <p:cNvCxnSpPr/>
          <p:nvPr userDrawn="1"/>
        </p:nvCxnSpPr>
        <p:spPr>
          <a:xfrm>
            <a:off x="5522297"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
        <p:nvSpPr>
          <p:cNvPr id="28" name="Content Placeholder 5"/>
          <p:cNvSpPr>
            <a:spLocks noGrp="1"/>
          </p:cNvSpPr>
          <p:nvPr>
            <p:ph sz="quarter" idx="22"/>
          </p:nvPr>
        </p:nvSpPr>
        <p:spPr>
          <a:xfrm>
            <a:off x="7263073" y="3853262"/>
            <a:ext cx="1608617" cy="2013838"/>
          </a:xfrm>
        </p:spPr>
        <p:txBody>
          <a:bodyPr/>
          <a:lstStyle>
            <a:lvl1pPr>
              <a:defRPr sz="1600"/>
            </a:lvl1pPr>
          </a:lstStyle>
          <a:p>
            <a:pPr lvl="0"/>
            <a:r>
              <a:rPr lang="en-US" smtClean="0"/>
              <a:t>Click to edit Master text styles</a:t>
            </a:r>
          </a:p>
        </p:txBody>
      </p:sp>
      <p:cxnSp>
        <p:nvCxnSpPr>
          <p:cNvPr id="29" name="Straight Connector 28"/>
          <p:cNvCxnSpPr/>
          <p:nvPr userDrawn="1"/>
        </p:nvCxnSpPr>
        <p:spPr>
          <a:xfrm>
            <a:off x="7259136" y="3798670"/>
            <a:ext cx="1606152" cy="0"/>
          </a:xfrm>
          <a:prstGeom prst="line">
            <a:avLst/>
          </a:prstGeom>
          <a:ln w="38100">
            <a:solidFill>
              <a:srgbClr val="AFB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3717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630936"/>
          </a:xfrm>
        </p:spPr>
        <p:txBody>
          <a:bodyPr anchor="b">
            <a:noAutofit/>
          </a:bodyPr>
          <a:lstStyle>
            <a:lvl1pPr>
              <a:defRPr sz="2800"/>
            </a:lvl1pPr>
          </a:lstStyle>
          <a:p>
            <a:r>
              <a:rPr lang="en-US" smtClean="0"/>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4800" y="260350"/>
            <a:ext cx="8515350" cy="214540"/>
          </a:xfrm>
          <a:prstGeom prst="rect">
            <a:avLst/>
          </a:prstGeom>
          <a:noFill/>
          <a:ln w="9525">
            <a:noFill/>
            <a:miter lim="800000"/>
            <a:headEnd/>
            <a:tailEnd/>
          </a:ln>
        </p:spPr>
      </p:pic>
      <p:sp>
        <p:nvSpPr>
          <p:cNvPr id="8" name="Content Placeholder 3"/>
          <p:cNvSpPr>
            <a:spLocks noGrp="1"/>
          </p:cNvSpPr>
          <p:nvPr>
            <p:ph sz="quarter" idx="10"/>
          </p:nvPr>
        </p:nvSpPr>
        <p:spPr>
          <a:xfrm>
            <a:off x="212721" y="1628775"/>
            <a:ext cx="8626479" cy="360362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266185217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68" userDrawn="1">
          <p15:clr>
            <a:srgbClr val="FBAE40"/>
          </p15:clr>
        </p15:guide>
        <p15:guide id="3" orient="horz" pos="1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180838" y="1657582"/>
            <a:ext cx="3658362" cy="4261866"/>
          </a:xfrm>
        </p:spPr>
        <p:txBody>
          <a:bodyPr anchor="ctr"/>
          <a:lstStyle>
            <a:lvl1pPr algn="ctr">
              <a:defRPr/>
            </a:lvl1pPr>
          </a:lstStyle>
          <a:p>
            <a:r>
              <a:rPr lang="en-US" dirty="0" smtClean="0"/>
              <a:t>Click icon to add picture</a:t>
            </a:r>
            <a:endParaRPr lang="en-US" dirty="0"/>
          </a:p>
        </p:txBody>
      </p:sp>
      <p:sp>
        <p:nvSpPr>
          <p:cNvPr id="2" name="Title 1"/>
          <p:cNvSpPr>
            <a:spLocks noGrp="1"/>
          </p:cNvSpPr>
          <p:nvPr>
            <p:ph type="title"/>
          </p:nvPr>
        </p:nvSpPr>
        <p:spPr>
          <a:xfrm>
            <a:off x="203875" y="621792"/>
            <a:ext cx="8635326" cy="630936"/>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212343" y="1627632"/>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30" descr="BG2"/>
          <p:cNvPicPr>
            <a:picLocks noChangeAspect="1" noChangeArrowheads="1"/>
          </p:cNvPicPr>
          <p:nvPr userDrawn="1"/>
        </p:nvPicPr>
        <p:blipFill>
          <a:blip r:embed="rId2"/>
          <a:srcRect t="44409" b="51682"/>
          <a:stretch>
            <a:fillRect/>
          </a:stretch>
        </p:blipFill>
        <p:spPr bwMode="auto">
          <a:xfrm>
            <a:off x="301627" y="260350"/>
            <a:ext cx="8537573" cy="215100"/>
          </a:xfrm>
          <a:prstGeom prst="rect">
            <a:avLst/>
          </a:prstGeom>
          <a:noFill/>
          <a:ln w="9525">
            <a:noFill/>
            <a:miter lim="800000"/>
            <a:headEnd/>
            <a:tailEnd/>
          </a:ln>
        </p:spPr>
      </p:pic>
      <p:sp>
        <p:nvSpPr>
          <p:cNvPr id="6" name="Text Placeholder 4"/>
          <p:cNvSpPr>
            <a:spLocks noGrp="1"/>
          </p:cNvSpPr>
          <p:nvPr>
            <p:ph type="body" sz="quarter" idx="17" hasCustomPrompt="1"/>
          </p:nvPr>
        </p:nvSpPr>
        <p:spPr>
          <a:xfrm>
            <a:off x="203200" y="1282549"/>
            <a:ext cx="8636000" cy="355174"/>
          </a:xfrm>
        </p:spPr>
        <p:txBody>
          <a:bodyPr>
            <a:noAutofit/>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1033261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Option 1">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630936"/>
          </a:xfrm>
        </p:spPr>
        <p:txBody>
          <a:bodyPr anchor="b">
            <a:normAutofit/>
          </a:bodyPr>
          <a:lstStyle>
            <a:lvl1pPr>
              <a:defRPr sz="2800"/>
            </a:lvl1pPr>
          </a:lstStyle>
          <a:p>
            <a:r>
              <a:rPr lang="en-US" smtClean="0"/>
              <a:t>Click to edit Master title style</a:t>
            </a:r>
            <a:endParaRPr lang="en-US" dirty="0"/>
          </a:p>
        </p:txBody>
      </p:sp>
      <p:pic>
        <p:nvPicPr>
          <p:cNvPr id="7" name="Picture 23" descr="BG2"/>
          <p:cNvPicPr>
            <a:picLocks noChangeAspect="1" noChangeArrowheads="1"/>
          </p:cNvPicPr>
          <p:nvPr userDrawn="1"/>
        </p:nvPicPr>
        <p:blipFill>
          <a:blip r:embed="rId2"/>
          <a:srcRect t="44409" b="51682"/>
          <a:stretch>
            <a:fillRect/>
          </a:stretch>
        </p:blipFill>
        <p:spPr bwMode="auto">
          <a:xfrm>
            <a:off x="301628" y="260350"/>
            <a:ext cx="8537572" cy="215100"/>
          </a:xfrm>
          <a:prstGeom prst="rect">
            <a:avLst/>
          </a:prstGeom>
          <a:noFill/>
          <a:ln w="9525">
            <a:noFill/>
            <a:miter lim="800000"/>
            <a:headEnd/>
            <a:tailEnd/>
          </a:ln>
        </p:spPr>
      </p:pic>
      <p:sp>
        <p:nvSpPr>
          <p:cNvPr id="9" name="Picture Placeholder 8"/>
          <p:cNvSpPr>
            <a:spLocks noGrp="1"/>
          </p:cNvSpPr>
          <p:nvPr>
            <p:ph type="pic" sz="quarter" idx="13"/>
          </p:nvPr>
        </p:nvSpPr>
        <p:spPr>
          <a:xfrm>
            <a:off x="320040" y="1725933"/>
            <a:ext cx="8494776" cy="4105656"/>
          </a:xfrm>
        </p:spPr>
        <p:txBody>
          <a:bodyPr anchor="ctr"/>
          <a:lstStyle>
            <a:lvl1pPr algn="ctr">
              <a:defRPr/>
            </a:lvl1pPr>
          </a:lstStyle>
          <a:p>
            <a:r>
              <a:rPr lang="en-US" dirty="0" smtClean="0"/>
              <a:t>Click icon to add picture</a:t>
            </a:r>
            <a:endParaRPr lang="en-US" dirty="0"/>
          </a:p>
        </p:txBody>
      </p:sp>
      <p:sp>
        <p:nvSpPr>
          <p:cNvPr id="5" name="Text Placeholder 4"/>
          <p:cNvSpPr>
            <a:spLocks noGrp="1"/>
          </p:cNvSpPr>
          <p:nvPr>
            <p:ph type="body" sz="quarter" idx="17" hasCustomPrompt="1"/>
          </p:nvPr>
        </p:nvSpPr>
        <p:spPr>
          <a:xfrm>
            <a:off x="203200" y="1282549"/>
            <a:ext cx="8636000" cy="355174"/>
          </a:xfrm>
        </p:spPr>
        <p:txBody>
          <a:bodyPr/>
          <a:lstStyle>
            <a:lvl1pPr>
              <a:defRPr lang="en-US" sz="1800" kern="1200" dirty="0" smtClean="0">
                <a:solidFill>
                  <a:srgbClr val="9AA71D"/>
                </a:solidFill>
                <a:latin typeface="Lucida Sans" panose="020B0602030504020204" pitchFamily="34" charset="0"/>
                <a:ea typeface="+mn-ea"/>
                <a:cs typeface="+mn-cs"/>
              </a:defRPr>
            </a:lvl1pPr>
          </a:lstStyle>
          <a:p>
            <a:pPr lvl="0"/>
            <a:r>
              <a:rPr lang="en-US" dirty="0" smtClean="0"/>
              <a:t>Click to edit Subtitle</a:t>
            </a:r>
            <a:endParaRPr lang="en-NZ" dirty="0"/>
          </a:p>
        </p:txBody>
      </p:sp>
    </p:spTree>
    <p:extLst>
      <p:ext uri="{BB962C8B-B14F-4D97-AF65-F5344CB8AC3E}">
        <p14:creationId xmlns:p14="http://schemas.microsoft.com/office/powerpoint/2010/main" val="1662173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Cover Option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320040" y="333375"/>
            <a:ext cx="8494776" cy="5340096"/>
          </a:xfrm>
        </p:spPr>
        <p:txBody>
          <a:bodyPr anchor="ctr"/>
          <a:lstStyle>
            <a:lvl1pPr algn="ctr">
              <a:defRPr/>
            </a:lvl1pPr>
          </a:lstStyle>
          <a:p>
            <a:r>
              <a:rPr lang="en-US" dirty="0" smtClean="0"/>
              <a:t>Click icon to add picture</a:t>
            </a:r>
            <a:endParaRPr lang="en-US" dirty="0"/>
          </a:p>
        </p:txBody>
      </p:sp>
    </p:spTree>
    <p:extLst>
      <p:ext uri="{BB962C8B-B14F-4D97-AF65-F5344CB8AC3E}">
        <p14:creationId xmlns:p14="http://schemas.microsoft.com/office/powerpoint/2010/main" val="35059618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085" y="475488"/>
            <a:ext cx="8633061" cy="14264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789" y="2211513"/>
            <a:ext cx="8623824" cy="357968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3"/>
          <p:cNvGrpSpPr>
            <a:grpSpLocks/>
          </p:cNvGrpSpPr>
          <p:nvPr/>
        </p:nvGrpSpPr>
        <p:grpSpPr bwMode="auto">
          <a:xfrm>
            <a:off x="315913" y="6024563"/>
            <a:ext cx="8532812" cy="0"/>
            <a:chOff x="204" y="3793"/>
            <a:chExt cx="5375" cy="0"/>
          </a:xfrm>
        </p:grpSpPr>
        <p:sp>
          <p:nvSpPr>
            <p:cNvPr id="8"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pPr>
                <a:defRPr/>
              </a:pPr>
              <a:endParaRPr lang="en-US" dirty="0"/>
            </a:p>
          </p:txBody>
        </p:sp>
        <p:sp>
          <p:nvSpPr>
            <p:cNvPr id="9"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pPr>
                <a:defRPr/>
              </a:pPr>
              <a:endParaRPr lang="en-US" dirty="0"/>
            </a:p>
          </p:txBody>
        </p:sp>
      </p:grpSp>
      <p:pic>
        <p:nvPicPr>
          <p:cNvPr id="10" name="Picture 6"/>
          <p:cNvPicPr>
            <a:picLocks noChangeAspect="1" noChangeArrowheads="1"/>
          </p:cNvPicPr>
          <p:nvPr/>
        </p:nvPicPr>
        <p:blipFill>
          <a:blip r:embed="rId10"/>
          <a:srcRect/>
          <a:stretch>
            <a:fillRect/>
          </a:stretch>
        </p:blipFill>
        <p:spPr bwMode="auto">
          <a:xfrm>
            <a:off x="323850" y="6334125"/>
            <a:ext cx="8513763" cy="263525"/>
          </a:xfrm>
          <a:prstGeom prst="rect">
            <a:avLst/>
          </a:prstGeom>
          <a:noFill/>
          <a:ln w="9525">
            <a:noFill/>
            <a:miter lim="800000"/>
            <a:headEnd/>
            <a:tailEnd/>
          </a:ln>
        </p:spPr>
      </p:pic>
    </p:spTree>
    <p:extLst>
      <p:ext uri="{BB962C8B-B14F-4D97-AF65-F5344CB8AC3E}">
        <p14:creationId xmlns:p14="http://schemas.microsoft.com/office/powerpoint/2010/main" val="389660481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5" r:id="rId3"/>
    <p:sldLayoutId id="2147483674" r:id="rId4"/>
    <p:sldLayoutId id="2147483662" r:id="rId5"/>
    <p:sldLayoutId id="2147483664" r:id="rId6"/>
    <p:sldLayoutId id="2147483673"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456A"/>
          </a:solidFill>
          <a:latin typeface="Lucida Sans" panose="020B06020305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192" userDrawn="1">
          <p15:clr>
            <a:srgbClr val="F26B43"/>
          </p15:clr>
        </p15:guide>
        <p15:guide id="3" pos="5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cid:image001.png@01D2D611.8796A2B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a:t>Continuous </a:t>
            </a:r>
            <a:r>
              <a:rPr lang="en-NZ" dirty="0" smtClean="0"/>
              <a:t>programmes </a:t>
            </a:r>
            <a:endParaRPr lang="en-NZ" dirty="0"/>
          </a:p>
        </p:txBody>
      </p:sp>
      <p:sp>
        <p:nvSpPr>
          <p:cNvPr id="6" name="Subtitle 5"/>
          <p:cNvSpPr>
            <a:spLocks noGrp="1"/>
          </p:cNvSpPr>
          <p:nvPr>
            <p:ph type="subTitle" idx="1"/>
          </p:nvPr>
        </p:nvSpPr>
        <p:spPr/>
        <p:txBody>
          <a:bodyPr/>
          <a:lstStyle/>
          <a:p>
            <a:r>
              <a:rPr lang="en-NZ" dirty="0"/>
              <a:t>IAF application                                                           </a:t>
            </a:r>
            <a:r>
              <a:rPr lang="en-NZ" dirty="0" smtClean="0"/>
              <a:t> JUNE 2017</a:t>
            </a:r>
            <a:endParaRPr lang="en-N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59" y="3052763"/>
            <a:ext cx="4363079" cy="355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7382" b="7382"/>
          <a:stretch>
            <a:fillRect/>
          </a:stretch>
        </p:blipFill>
        <p:spPr bwMode="auto">
          <a:xfrm>
            <a:off x="4672638" y="3052762"/>
            <a:ext cx="4471362" cy="355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lus 7"/>
          <p:cNvSpPr/>
          <p:nvPr/>
        </p:nvSpPr>
        <p:spPr>
          <a:xfrm>
            <a:off x="3996363" y="3943350"/>
            <a:ext cx="1352550" cy="1409700"/>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40532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draft IAF in relation to </a:t>
            </a:r>
            <a:r>
              <a:rPr lang="en-NZ" dirty="0" smtClean="0"/>
              <a:t>programmes</a:t>
            </a:r>
            <a:endParaRPr lang="en-NZ" dirty="0"/>
          </a:p>
        </p:txBody>
      </p:sp>
      <p:sp>
        <p:nvSpPr>
          <p:cNvPr id="3" name="Content Placeholder 2"/>
          <p:cNvSpPr>
            <a:spLocks noGrp="1"/>
          </p:cNvSpPr>
          <p:nvPr>
            <p:ph sz="quarter" idx="10"/>
          </p:nvPr>
        </p:nvSpPr>
        <p:spPr/>
        <p:txBody>
          <a:bodyPr/>
          <a:lstStyle/>
          <a:p>
            <a:r>
              <a:rPr lang="en-NZ" dirty="0"/>
              <a:t>Refresher:</a:t>
            </a:r>
          </a:p>
          <a:p>
            <a:pPr marL="285750" indent="-285750">
              <a:buFont typeface="Arial" panose="020B0604020202020204" pitchFamily="34" charset="0"/>
              <a:buChar char="•"/>
            </a:pPr>
            <a:r>
              <a:rPr lang="en-NZ" dirty="0"/>
              <a:t>Results alignment supersedes strategic fit</a:t>
            </a:r>
          </a:p>
          <a:p>
            <a:pPr marL="285750" indent="-285750">
              <a:buFont typeface="Arial" panose="020B0604020202020204" pitchFamily="34" charset="0"/>
              <a:buChar char="•"/>
            </a:pPr>
            <a:r>
              <a:rPr lang="en-NZ" dirty="0"/>
              <a:t>Cost and benefit appraisal still required for programmes</a:t>
            </a:r>
          </a:p>
          <a:p>
            <a:pPr marL="285750" indent="-285750">
              <a:buFont typeface="Arial" panose="020B0604020202020204" pitchFamily="34" charset="0"/>
              <a:buChar char="•"/>
            </a:pPr>
            <a:r>
              <a:rPr lang="en-NZ" dirty="0"/>
              <a:t>Effectiveness component no longer part of the assessment</a:t>
            </a:r>
          </a:p>
          <a:p>
            <a:endParaRPr lang="en-NZ" dirty="0"/>
          </a:p>
          <a:p>
            <a:r>
              <a:rPr lang="en-NZ" dirty="0"/>
              <a:t>In addition:</a:t>
            </a:r>
          </a:p>
          <a:p>
            <a:pPr marL="285750" indent="-285750">
              <a:lnSpc>
                <a:spcPct val="100000"/>
              </a:lnSpc>
              <a:buFont typeface="Arial" panose="020B0604020202020204" pitchFamily="34" charset="0"/>
              <a:buChar char="•"/>
            </a:pPr>
            <a:r>
              <a:rPr lang="en-NZ" dirty="0"/>
              <a:t>Increased emphasis and transparency of the business case approach and the adoption of the principles related to this.</a:t>
            </a:r>
          </a:p>
          <a:p>
            <a:pPr marL="285750" indent="-285750">
              <a:lnSpc>
                <a:spcPct val="100000"/>
              </a:lnSpc>
              <a:buFont typeface="Arial" panose="020B0604020202020204" pitchFamily="34" charset="0"/>
              <a:buChar char="•"/>
            </a:pPr>
            <a:r>
              <a:rPr lang="en-NZ" dirty="0"/>
              <a:t>Elements of the current effectiveness are considered in the Business Case Approach and also via Results alignment</a:t>
            </a:r>
          </a:p>
          <a:p>
            <a:endParaRPr lang="en-NZ" dirty="0"/>
          </a:p>
          <a:p>
            <a:endParaRPr lang="en-NZ" dirty="0"/>
          </a:p>
          <a:p>
            <a:endParaRPr lang="en-NZ" dirty="0"/>
          </a:p>
        </p:txBody>
      </p:sp>
    </p:spTree>
    <p:extLst>
      <p:ext uri="{BB962C8B-B14F-4D97-AF65-F5344CB8AC3E}">
        <p14:creationId xmlns:p14="http://schemas.microsoft.com/office/powerpoint/2010/main" val="41244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833628"/>
          </a:xfrm>
        </p:spPr>
        <p:txBody>
          <a:bodyPr/>
          <a:lstStyle/>
          <a:p>
            <a:r>
              <a:rPr lang="en-NZ" dirty="0"/>
              <a:t>Results alignment for continuous </a:t>
            </a:r>
            <a:r>
              <a:rPr lang="en-NZ" dirty="0" smtClean="0"/>
              <a:t>programmes</a:t>
            </a:r>
            <a:endParaRPr lang="en-NZ" dirty="0"/>
          </a:p>
        </p:txBody>
      </p:sp>
      <p:sp>
        <p:nvSpPr>
          <p:cNvPr id="3" name="Content Placeholder 2"/>
          <p:cNvSpPr>
            <a:spLocks noGrp="1"/>
          </p:cNvSpPr>
          <p:nvPr>
            <p:ph sz="quarter" idx="10"/>
          </p:nvPr>
        </p:nvSpPr>
        <p:spPr>
          <a:xfrm>
            <a:off x="183224" y="1618563"/>
            <a:ext cx="8626479" cy="4236547"/>
          </a:xfrm>
        </p:spPr>
        <p:txBody>
          <a:bodyPr/>
          <a:lstStyle/>
          <a:p>
            <a:pPr>
              <a:lnSpc>
                <a:spcPct val="100000"/>
              </a:lnSpc>
              <a:spcBef>
                <a:spcPts val="1200"/>
              </a:spcBef>
              <a:spcAft>
                <a:spcPts val="600"/>
              </a:spcAft>
            </a:pPr>
            <a:r>
              <a:rPr lang="en-NZ" sz="2100" dirty="0"/>
              <a:t>The proposed, general approach for programmes is the following</a:t>
            </a:r>
            <a:r>
              <a:rPr lang="en-NZ" sz="2100" dirty="0" smtClean="0"/>
              <a:t>:</a:t>
            </a:r>
            <a:endParaRPr lang="en-NZ" sz="2100" dirty="0"/>
          </a:p>
          <a:p>
            <a:pPr marL="285750" indent="-285750">
              <a:lnSpc>
                <a:spcPct val="100000"/>
              </a:lnSpc>
              <a:spcBef>
                <a:spcPts val="1200"/>
              </a:spcBef>
              <a:spcAft>
                <a:spcPts val="600"/>
              </a:spcAft>
              <a:buFont typeface="Arial" panose="020B0604020202020204" pitchFamily="34" charset="0"/>
              <a:buChar char="•"/>
            </a:pPr>
            <a:r>
              <a:rPr lang="en-NZ" sz="2100" dirty="0"/>
              <a:t>Default results alignment rating for programmes will be low</a:t>
            </a:r>
          </a:p>
          <a:p>
            <a:pPr marL="285750" indent="-285750">
              <a:lnSpc>
                <a:spcPct val="100000"/>
              </a:lnSpc>
              <a:spcBef>
                <a:spcPts val="1200"/>
              </a:spcBef>
              <a:spcAft>
                <a:spcPts val="600"/>
              </a:spcAft>
              <a:buFont typeface="Arial" panose="020B0604020202020204" pitchFamily="34" charset="0"/>
              <a:buChar char="•"/>
            </a:pPr>
            <a:r>
              <a:rPr lang="en-NZ" sz="2100" dirty="0"/>
              <a:t>A medium rating is provided where the programme demonstrates it will </a:t>
            </a:r>
            <a:r>
              <a:rPr lang="en-NZ" sz="2100" dirty="0" smtClean="0"/>
              <a:t>(or already does) deliver </a:t>
            </a:r>
            <a:r>
              <a:rPr lang="en-NZ" sz="2100" dirty="0"/>
              <a:t>some or all of the priority result areas in the GPS or addresses an identified gap in meeting appropriate customer levels of service.</a:t>
            </a:r>
          </a:p>
          <a:p>
            <a:pPr marL="285750" indent="-285750">
              <a:lnSpc>
                <a:spcPct val="100000"/>
              </a:lnSpc>
              <a:spcBef>
                <a:spcPts val="1200"/>
              </a:spcBef>
              <a:spcAft>
                <a:spcPts val="600"/>
              </a:spcAft>
              <a:buFont typeface="Arial" panose="020B0604020202020204" pitchFamily="34" charset="0"/>
              <a:buChar char="•"/>
            </a:pPr>
            <a:r>
              <a:rPr lang="en-NZ" sz="2100" dirty="0"/>
              <a:t>A high results alignment identifies a significant gap in meeting appropriate customer levels of service, or contributes and supports economic growth and productivity.*</a:t>
            </a:r>
          </a:p>
          <a:p>
            <a:pPr>
              <a:lnSpc>
                <a:spcPct val="100000"/>
              </a:lnSpc>
              <a:spcBef>
                <a:spcPts val="1200"/>
              </a:spcBef>
              <a:spcAft>
                <a:spcPts val="600"/>
              </a:spcAft>
            </a:pPr>
            <a:endParaRPr lang="en-NZ" dirty="0"/>
          </a:p>
          <a:p>
            <a:pPr>
              <a:lnSpc>
                <a:spcPct val="100000"/>
              </a:lnSpc>
              <a:spcBef>
                <a:spcPts val="1200"/>
              </a:spcBef>
              <a:spcAft>
                <a:spcPts val="600"/>
              </a:spcAft>
            </a:pPr>
            <a:endParaRPr lang="en-NZ" dirty="0"/>
          </a:p>
        </p:txBody>
      </p:sp>
    </p:spTree>
    <p:extLst>
      <p:ext uri="{BB962C8B-B14F-4D97-AF65-F5344CB8AC3E}">
        <p14:creationId xmlns:p14="http://schemas.microsoft.com/office/powerpoint/2010/main" val="627377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932688"/>
          </a:xfrm>
        </p:spPr>
        <p:txBody>
          <a:bodyPr/>
          <a:lstStyle/>
          <a:p>
            <a:r>
              <a:rPr lang="en-NZ" dirty="0"/>
              <a:t>Cost and benefit appraisal for continuous programmes</a:t>
            </a:r>
          </a:p>
        </p:txBody>
      </p:sp>
      <p:sp>
        <p:nvSpPr>
          <p:cNvPr id="3" name="Content Placeholder 2"/>
          <p:cNvSpPr>
            <a:spLocks noGrp="1"/>
          </p:cNvSpPr>
          <p:nvPr>
            <p:ph sz="quarter" idx="10"/>
          </p:nvPr>
        </p:nvSpPr>
        <p:spPr>
          <a:xfrm>
            <a:off x="212721" y="1839789"/>
            <a:ext cx="8626479" cy="3603625"/>
          </a:xfrm>
        </p:spPr>
        <p:txBody>
          <a:bodyPr/>
          <a:lstStyle/>
          <a:p>
            <a:pPr marL="285750" indent="-285750">
              <a:buFont typeface="Arial" panose="020B0604020202020204" pitchFamily="34" charset="0"/>
              <a:buChar char="•"/>
            </a:pPr>
            <a:r>
              <a:rPr lang="en-NZ" sz="2000" dirty="0"/>
              <a:t>Cost and benefit analysis for a continuous programme is not new</a:t>
            </a:r>
          </a:p>
          <a:p>
            <a:pPr marL="285750" indent="-285750">
              <a:buFont typeface="Arial" panose="020B0604020202020204" pitchFamily="34" charset="0"/>
              <a:buChar char="•"/>
            </a:pPr>
            <a:r>
              <a:rPr lang="en-NZ" sz="2000" dirty="0" smtClean="0"/>
              <a:t>Primarily </a:t>
            </a:r>
            <a:r>
              <a:rPr lang="en-NZ" sz="2000" dirty="0"/>
              <a:t>done via reviewing:</a:t>
            </a:r>
          </a:p>
          <a:p>
            <a:pPr marL="628650" lvl="1" indent="-285750">
              <a:lnSpc>
                <a:spcPct val="100000"/>
              </a:lnSpc>
            </a:pPr>
            <a:r>
              <a:rPr lang="en-NZ" sz="2000" dirty="0" smtClean="0"/>
              <a:t>The cost </a:t>
            </a:r>
            <a:r>
              <a:rPr lang="en-NZ" sz="2000" dirty="0"/>
              <a:t>effectiveness of the programme’s activities -one NLTP to the next;</a:t>
            </a:r>
          </a:p>
          <a:p>
            <a:pPr marL="628650" lvl="1" indent="-285750">
              <a:lnSpc>
                <a:spcPct val="100000"/>
              </a:lnSpc>
            </a:pPr>
            <a:r>
              <a:rPr lang="en-NZ" sz="2000" dirty="0" smtClean="0"/>
              <a:t>Trends </a:t>
            </a:r>
            <a:r>
              <a:rPr lang="en-NZ" sz="2000" dirty="0"/>
              <a:t>of programmes over time and benchmarked to other similar </a:t>
            </a:r>
            <a:r>
              <a:rPr lang="en-NZ" sz="2000" dirty="0" smtClean="0"/>
              <a:t>investment partners, </a:t>
            </a:r>
            <a:r>
              <a:rPr lang="en-NZ" sz="2000" dirty="0"/>
              <a:t>via reviewing supporting analytics and </a:t>
            </a:r>
            <a:r>
              <a:rPr lang="en-NZ" sz="2000" dirty="0" smtClean="0"/>
              <a:t>spreadsheets</a:t>
            </a:r>
            <a:br>
              <a:rPr lang="en-NZ" sz="2000" dirty="0" smtClean="0"/>
            </a:br>
            <a:r>
              <a:rPr lang="en-NZ" sz="2000" dirty="0" smtClean="0"/>
              <a:t>(</a:t>
            </a:r>
            <a:r>
              <a:rPr lang="en-NZ" sz="2000" dirty="0"/>
              <a:t>e.g. the cost and benefit appraisal template for public transport)</a:t>
            </a:r>
          </a:p>
          <a:p>
            <a:pPr>
              <a:lnSpc>
                <a:spcPct val="100000"/>
              </a:lnSpc>
            </a:pPr>
            <a:r>
              <a:rPr lang="en-NZ" sz="2000" dirty="0" smtClean="0"/>
              <a:t>Note</a:t>
            </a:r>
            <a:r>
              <a:rPr lang="en-NZ" sz="2000" dirty="0"/>
              <a:t>: For both maintenance and public transport there </a:t>
            </a:r>
            <a:r>
              <a:rPr lang="en-NZ" sz="2000" dirty="0" smtClean="0"/>
              <a:t>have </a:t>
            </a:r>
            <a:r>
              <a:rPr lang="en-NZ" sz="2000" dirty="0"/>
              <a:t>been further enhancements to the </a:t>
            </a:r>
            <a:r>
              <a:rPr lang="en-NZ" sz="2000" dirty="0" smtClean="0"/>
              <a:t>available tools.</a:t>
            </a:r>
            <a:endParaRPr lang="en-NZ" sz="2000" dirty="0"/>
          </a:p>
          <a:p>
            <a:endParaRPr lang="en-NZ" dirty="0"/>
          </a:p>
          <a:p>
            <a:endParaRPr lang="en-NZ" dirty="0"/>
          </a:p>
          <a:p>
            <a:endParaRPr lang="en-NZ" dirty="0"/>
          </a:p>
        </p:txBody>
      </p:sp>
    </p:spTree>
    <p:extLst>
      <p:ext uri="{BB962C8B-B14F-4D97-AF65-F5344CB8AC3E}">
        <p14:creationId xmlns:p14="http://schemas.microsoft.com/office/powerpoint/2010/main" val="1442882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909828"/>
          </a:xfrm>
        </p:spPr>
        <p:txBody>
          <a:bodyPr/>
          <a:lstStyle/>
          <a:p>
            <a:r>
              <a:rPr lang="en-NZ" dirty="0"/>
              <a:t>Cost and benefit appraisal for programmes (cont</a:t>
            </a:r>
            <a:r>
              <a:rPr lang="en-NZ" dirty="0" smtClean="0"/>
              <a:t>.)</a:t>
            </a:r>
            <a:endParaRPr lang="en-NZ" dirty="0"/>
          </a:p>
        </p:txBody>
      </p:sp>
      <p:sp>
        <p:nvSpPr>
          <p:cNvPr id="3" name="Content Placeholder 2"/>
          <p:cNvSpPr>
            <a:spLocks noGrp="1"/>
          </p:cNvSpPr>
          <p:nvPr>
            <p:ph sz="quarter" idx="10"/>
          </p:nvPr>
        </p:nvSpPr>
        <p:spPr>
          <a:xfrm>
            <a:off x="212721" y="1628775"/>
            <a:ext cx="8931279" cy="3603625"/>
          </a:xfrm>
        </p:spPr>
        <p:txBody>
          <a:bodyPr/>
          <a:lstStyle/>
          <a:p>
            <a:r>
              <a:rPr lang="en-NZ" dirty="0" smtClean="0"/>
              <a:t>For maintenance, includes such things as:</a:t>
            </a:r>
          </a:p>
          <a:p>
            <a:r>
              <a:rPr lang="en-NZ" b="1" dirty="0" smtClean="0"/>
              <a:t>Verifying supporting data                </a:t>
            </a:r>
            <a:r>
              <a:rPr lang="en-NZ" altLang="en-US" b="1" dirty="0" smtClean="0"/>
              <a:t>Comparison to others (benchmarking)</a:t>
            </a:r>
            <a:endParaRPr lang="en-NZ" b="1" dirty="0" smtClean="0"/>
          </a:p>
          <a:p>
            <a:endParaRPr lang="en-NZ" dirty="0"/>
          </a:p>
          <a:p>
            <a:endParaRPr lang="en-NZ" dirty="0"/>
          </a:p>
        </p:txBody>
      </p:sp>
      <p:pic>
        <p:nvPicPr>
          <p:cNvPr id="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663247"/>
            <a:ext cx="4334271" cy="333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2663247"/>
            <a:ext cx="4213233" cy="307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129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909828"/>
          </a:xfrm>
        </p:spPr>
        <p:txBody>
          <a:bodyPr/>
          <a:lstStyle/>
          <a:p>
            <a:r>
              <a:rPr lang="en-NZ" dirty="0"/>
              <a:t>Cost and benefit appraisal for programmes (cont</a:t>
            </a:r>
            <a:r>
              <a:rPr lang="en-NZ" dirty="0" smtClean="0"/>
              <a:t>.) </a:t>
            </a:r>
            <a:r>
              <a:rPr lang="en-NZ" sz="1800" b="0" dirty="0" smtClean="0"/>
              <a:t> another example for maintenance</a:t>
            </a:r>
            <a:endParaRPr lang="en-NZ" b="0" dirty="0"/>
          </a:p>
        </p:txBody>
      </p:sp>
      <p:pic>
        <p:nvPicPr>
          <p:cNvPr id="6" name="Picture 5" descr="cid:image001.png@01D2D611.8796A2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8522" y="1592343"/>
            <a:ext cx="8917489" cy="4454495"/>
          </a:xfrm>
          <a:prstGeom prst="rect">
            <a:avLst/>
          </a:prstGeom>
          <a:noFill/>
          <a:ln>
            <a:noFill/>
          </a:ln>
        </p:spPr>
      </p:pic>
    </p:spTree>
    <p:extLst>
      <p:ext uri="{BB962C8B-B14F-4D97-AF65-F5344CB8AC3E}">
        <p14:creationId xmlns:p14="http://schemas.microsoft.com/office/powerpoint/2010/main" val="3557899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909828"/>
          </a:xfrm>
        </p:spPr>
        <p:txBody>
          <a:bodyPr/>
          <a:lstStyle/>
          <a:p>
            <a:r>
              <a:rPr lang="en-NZ" dirty="0"/>
              <a:t>Cost and benefit appraisal for programmes (cont</a:t>
            </a:r>
            <a:r>
              <a:rPr lang="en-NZ" dirty="0" smtClean="0"/>
              <a:t>.)</a:t>
            </a:r>
            <a:endParaRPr lang="en-NZ" dirty="0"/>
          </a:p>
        </p:txBody>
      </p:sp>
      <p:sp>
        <p:nvSpPr>
          <p:cNvPr id="3" name="Content Placeholder 2"/>
          <p:cNvSpPr>
            <a:spLocks noGrp="1"/>
          </p:cNvSpPr>
          <p:nvPr>
            <p:ph sz="quarter" idx="10"/>
          </p:nvPr>
        </p:nvSpPr>
        <p:spPr>
          <a:xfrm>
            <a:off x="212721" y="1628775"/>
            <a:ext cx="8626479" cy="5000625"/>
          </a:xfrm>
        </p:spPr>
        <p:txBody>
          <a:bodyPr/>
          <a:lstStyle/>
          <a:p>
            <a:r>
              <a:rPr lang="en-NZ" dirty="0" smtClean="0"/>
              <a:t>For PT, includes such things as the cost benefit appraisal template:</a:t>
            </a:r>
          </a:p>
          <a:p>
            <a:endParaRPr lang="en-NZ" dirty="0"/>
          </a:p>
          <a:p>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91439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77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Business </a:t>
            </a:r>
            <a:r>
              <a:rPr lang="en-NZ" dirty="0" smtClean="0"/>
              <a:t>Case </a:t>
            </a:r>
            <a:r>
              <a:rPr lang="en-NZ" dirty="0"/>
              <a:t>A</a:t>
            </a:r>
            <a:r>
              <a:rPr lang="en-NZ" dirty="0" smtClean="0"/>
              <a:t>pproach </a:t>
            </a:r>
            <a:r>
              <a:rPr lang="en-NZ" dirty="0"/>
              <a:t>for programmes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963126701"/>
              </p:ext>
            </p:extLst>
          </p:nvPr>
        </p:nvGraphicFramePr>
        <p:xfrm>
          <a:off x="117987" y="1628774"/>
          <a:ext cx="8922774" cy="4196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531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Business </a:t>
            </a:r>
            <a:r>
              <a:rPr lang="en-NZ" dirty="0" smtClean="0"/>
              <a:t>Case Approach</a:t>
            </a:r>
            <a:endParaRPr lang="en-NZ" dirty="0"/>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NZ" dirty="0"/>
              <a:t>Relationship of the BCA to the IAF: </a:t>
            </a:r>
          </a:p>
          <a:p>
            <a:pPr marL="285750" indent="-285750">
              <a:spcBef>
                <a:spcPts val="600"/>
              </a:spcBef>
              <a:spcAft>
                <a:spcPts val="600"/>
              </a:spcAft>
              <a:buFont typeface="Arial" panose="020B0604020202020204" pitchFamily="34" charset="0"/>
              <a:buChar char="•"/>
            </a:pPr>
            <a:r>
              <a:rPr lang="en-NZ" dirty="0"/>
              <a:t>The business case principles and the IAF are clearly linked</a:t>
            </a:r>
          </a:p>
          <a:p>
            <a:pPr marL="285750" indent="-285750">
              <a:spcBef>
                <a:spcPts val="600"/>
              </a:spcBef>
              <a:spcAft>
                <a:spcPts val="600"/>
              </a:spcAft>
              <a:buFont typeface="Arial" panose="020B0604020202020204" pitchFamily="34" charset="0"/>
              <a:buChar char="•"/>
            </a:pPr>
            <a:r>
              <a:rPr lang="en-NZ" dirty="0"/>
              <a:t>Assessment of the business case is the ‘gateway’ (assessment of documentation and the alignment to business case principles)</a:t>
            </a:r>
          </a:p>
        </p:txBody>
      </p:sp>
      <p:grpSp>
        <p:nvGrpSpPr>
          <p:cNvPr id="5" name="Group 4"/>
          <p:cNvGrpSpPr/>
          <p:nvPr/>
        </p:nvGrpSpPr>
        <p:grpSpPr>
          <a:xfrm>
            <a:off x="169831" y="3206416"/>
            <a:ext cx="8553044" cy="2361674"/>
            <a:chOff x="310871" y="3225570"/>
            <a:chExt cx="8553044" cy="2361674"/>
          </a:xfrm>
        </p:grpSpPr>
        <p:sp>
          <p:nvSpPr>
            <p:cNvPr id="6" name="Chevron 5"/>
            <p:cNvSpPr/>
            <p:nvPr/>
          </p:nvSpPr>
          <p:spPr>
            <a:xfrm>
              <a:off x="6234339" y="3225570"/>
              <a:ext cx="2360223" cy="612000"/>
            </a:xfrm>
            <a:prstGeom prst="chevron">
              <a:avLst/>
            </a:prstGeom>
            <a:solidFill>
              <a:schemeClr val="accent1">
                <a:lumMod val="40000"/>
                <a:lumOff val="60000"/>
                <a:alpha val="90000"/>
              </a:schemeClr>
            </a:solidFill>
          </p:spPr>
          <p:style>
            <a:lnRef idx="2">
              <a:schemeClr val="accent4">
                <a:tint val="40000"/>
                <a:alpha val="90000"/>
                <a:hueOff val="2044863"/>
                <a:satOff val="3724"/>
                <a:lumOff val="-24"/>
                <a:alphaOff val="0"/>
              </a:schemeClr>
            </a:lnRef>
            <a:fillRef idx="1">
              <a:schemeClr val="accent4">
                <a:tint val="40000"/>
                <a:alpha val="90000"/>
                <a:hueOff val="2044863"/>
                <a:satOff val="3724"/>
                <a:lumOff val="-24"/>
                <a:alphaOff val="0"/>
              </a:schemeClr>
            </a:fillRef>
            <a:effectRef idx="0">
              <a:schemeClr val="accent4">
                <a:tint val="40000"/>
                <a:alpha val="90000"/>
                <a:hueOff val="2044863"/>
                <a:satOff val="3724"/>
                <a:lumOff val="-24"/>
                <a:alphaOff val="0"/>
              </a:schemeClr>
            </a:effectRef>
            <a:fontRef idx="minor">
              <a:schemeClr val="dk1">
                <a:hueOff val="0"/>
                <a:satOff val="0"/>
                <a:lumOff val="0"/>
                <a:alphaOff val="0"/>
              </a:schemeClr>
            </a:fontRef>
          </p:style>
          <p:txBody>
            <a:bodyPr/>
            <a:lstStyle/>
            <a:p>
              <a:endParaRPr lang="en-NZ" sz="1400" dirty="0"/>
            </a:p>
          </p:txBody>
        </p:sp>
        <p:sp>
          <p:nvSpPr>
            <p:cNvPr id="7" name="Chevron 6"/>
            <p:cNvSpPr/>
            <p:nvPr/>
          </p:nvSpPr>
          <p:spPr>
            <a:xfrm>
              <a:off x="4376039" y="3225570"/>
              <a:ext cx="2160000" cy="612000"/>
            </a:xfrm>
            <a:prstGeom prst="chevron">
              <a:avLst/>
            </a:prstGeom>
            <a:solidFill>
              <a:schemeClr val="accent1">
                <a:lumMod val="40000"/>
                <a:lumOff val="60000"/>
                <a:alpha val="90000"/>
              </a:schemeClr>
            </a:solidFill>
          </p:spPr>
          <p:style>
            <a:lnRef idx="2">
              <a:schemeClr val="accent4">
                <a:tint val="40000"/>
                <a:alpha val="90000"/>
                <a:hueOff val="1022432"/>
                <a:satOff val="1862"/>
                <a:lumOff val="-12"/>
                <a:alphaOff val="0"/>
              </a:schemeClr>
            </a:lnRef>
            <a:fillRef idx="1">
              <a:schemeClr val="accent4">
                <a:tint val="40000"/>
                <a:alpha val="90000"/>
                <a:hueOff val="1022432"/>
                <a:satOff val="1862"/>
                <a:lumOff val="-12"/>
                <a:alphaOff val="0"/>
              </a:schemeClr>
            </a:fillRef>
            <a:effectRef idx="0">
              <a:schemeClr val="accent4">
                <a:tint val="40000"/>
                <a:alpha val="90000"/>
                <a:hueOff val="1022432"/>
                <a:satOff val="1862"/>
                <a:lumOff val="-12"/>
                <a:alphaOff val="0"/>
              </a:schemeClr>
            </a:effectRef>
            <a:fontRef idx="minor">
              <a:schemeClr val="dk1">
                <a:hueOff val="0"/>
                <a:satOff val="0"/>
                <a:lumOff val="0"/>
                <a:alphaOff val="0"/>
              </a:schemeClr>
            </a:fontRef>
          </p:style>
          <p:txBody>
            <a:bodyPr/>
            <a:lstStyle/>
            <a:p>
              <a:endParaRPr lang="en-NZ" sz="1400" dirty="0"/>
            </a:p>
          </p:txBody>
        </p:sp>
        <p:cxnSp>
          <p:nvCxnSpPr>
            <p:cNvPr id="8" name="Straight Arrow Connector 7"/>
            <p:cNvCxnSpPr/>
            <p:nvPr/>
          </p:nvCxnSpPr>
          <p:spPr>
            <a:xfrm>
              <a:off x="5432299" y="3837046"/>
              <a:ext cx="0" cy="262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85360" y="4694973"/>
              <a:ext cx="0" cy="262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41831" y="3225571"/>
              <a:ext cx="2160012" cy="612000"/>
              <a:chOff x="-155558" y="460317"/>
              <a:chExt cx="2468265" cy="720618"/>
            </a:xfrm>
          </p:grpSpPr>
          <p:sp>
            <p:nvSpPr>
              <p:cNvPr id="28" name="Chevron 27"/>
              <p:cNvSpPr/>
              <p:nvPr/>
            </p:nvSpPr>
            <p:spPr>
              <a:xfrm>
                <a:off x="-155558" y="460317"/>
                <a:ext cx="2468265" cy="720618"/>
              </a:xfrm>
              <a:prstGeom prst="chevron">
                <a:avLst/>
              </a:prstGeom>
              <a:solidFill>
                <a:schemeClr val="accent3">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NZ" sz="1400" dirty="0"/>
              </a:p>
            </p:txBody>
          </p:sp>
          <p:sp>
            <p:nvSpPr>
              <p:cNvPr id="29" name="Chevron 4"/>
              <p:cNvSpPr/>
              <p:nvPr/>
            </p:nvSpPr>
            <p:spPr>
              <a:xfrm>
                <a:off x="195032" y="460317"/>
                <a:ext cx="1753363" cy="72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Bef>
                    <a:spcPct val="0"/>
                  </a:spcBef>
                  <a:spcAft>
                    <a:spcPct val="35000"/>
                  </a:spcAft>
                </a:pPr>
                <a:r>
                  <a:rPr lang="en-NZ" sz="1400" b="1" kern="1200" dirty="0" smtClean="0">
                    <a:latin typeface="Lucida Sans" panose="020B0602040502020204" pitchFamily="34" charset="0"/>
                    <a:ea typeface="+mn-ea"/>
                    <a:cs typeface="Lucida Sans" panose="020B0602040502020204" pitchFamily="34" charset="0"/>
                  </a:rPr>
                  <a:t>Business Case Approach</a:t>
                </a:r>
                <a:endParaRPr lang="en-NZ" sz="1400" b="1" kern="1200" dirty="0">
                  <a:latin typeface="Lucida Sans" panose="020B0602040502020204" pitchFamily="34" charset="0"/>
                  <a:ea typeface="+mn-ea"/>
                  <a:cs typeface="Lucida Sans" panose="020B0602040502020204" pitchFamily="34" charset="0"/>
                </a:endParaRPr>
              </a:p>
            </p:txBody>
          </p:sp>
        </p:grpSp>
        <p:grpSp>
          <p:nvGrpSpPr>
            <p:cNvPr id="11" name="Group 10"/>
            <p:cNvGrpSpPr/>
            <p:nvPr/>
          </p:nvGrpSpPr>
          <p:grpSpPr>
            <a:xfrm>
              <a:off x="2491702" y="3229144"/>
              <a:ext cx="6145006" cy="620002"/>
              <a:chOff x="2170300" y="464523"/>
              <a:chExt cx="6561397" cy="730039"/>
            </a:xfrm>
          </p:grpSpPr>
          <p:sp>
            <p:nvSpPr>
              <p:cNvPr id="26" name="Chevron 25"/>
              <p:cNvSpPr/>
              <p:nvPr/>
            </p:nvSpPr>
            <p:spPr>
              <a:xfrm>
                <a:off x="2213927" y="473944"/>
                <a:ext cx="2306362" cy="720618"/>
              </a:xfrm>
              <a:prstGeom prst="chevron">
                <a:avLst/>
              </a:prstGeom>
              <a:solidFill>
                <a:schemeClr val="accent1">
                  <a:lumMod val="40000"/>
                  <a:lumOff val="6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NZ" sz="1400" dirty="0"/>
              </a:p>
            </p:txBody>
          </p:sp>
          <p:sp>
            <p:nvSpPr>
              <p:cNvPr id="27" name="Chevron 6"/>
              <p:cNvSpPr/>
              <p:nvPr/>
            </p:nvSpPr>
            <p:spPr>
              <a:xfrm>
                <a:off x="2170300" y="464523"/>
                <a:ext cx="6561397" cy="720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711200">
                  <a:lnSpc>
                    <a:spcPct val="90000"/>
                  </a:lnSpc>
                  <a:spcBef>
                    <a:spcPct val="0"/>
                  </a:spcBef>
                  <a:spcAft>
                    <a:spcPct val="35000"/>
                  </a:spcAft>
                </a:pPr>
                <a:r>
                  <a:rPr lang="en-NZ" sz="1400" b="1" kern="1200" dirty="0" smtClean="0">
                    <a:latin typeface="Lucida Sans" panose="020B0602040502020204" pitchFamily="34" charset="0"/>
                    <a:ea typeface="+mn-ea"/>
                    <a:cs typeface="Lucida Sans" panose="020B0602040502020204" pitchFamily="34" charset="0"/>
                  </a:rPr>
                  <a:t>Expected to be covered via planning documentation</a:t>
                </a:r>
              </a:p>
              <a:p>
                <a:pPr lvl="0" algn="ctr" defTabSz="711200">
                  <a:lnSpc>
                    <a:spcPct val="90000"/>
                  </a:lnSpc>
                  <a:spcBef>
                    <a:spcPct val="0"/>
                  </a:spcBef>
                  <a:spcAft>
                    <a:spcPct val="35000"/>
                  </a:spcAft>
                </a:pPr>
                <a:r>
                  <a:rPr lang="en-NZ" sz="1400" b="1" kern="1200" dirty="0" smtClean="0">
                    <a:latin typeface="Lucida Sans" panose="020B0602040502020204" pitchFamily="34" charset="0"/>
                    <a:ea typeface="+mn-ea"/>
                    <a:cs typeface="Lucida Sans" panose="020B0602040502020204" pitchFamily="34" charset="0"/>
                  </a:rPr>
                  <a:t>(RLTP, AMP and/</a:t>
                </a:r>
                <a:r>
                  <a:rPr lang="en-NZ" sz="1400" b="1" dirty="0" smtClean="0">
                    <a:latin typeface="Lucida Sans" panose="020B0602040502020204" pitchFamily="34" charset="0"/>
                    <a:cs typeface="Lucida Sans" panose="020B0602040502020204" pitchFamily="34" charset="0"/>
                  </a:rPr>
                  <a:t>or </a:t>
                </a:r>
                <a:r>
                  <a:rPr lang="en-NZ" sz="1400" b="1" kern="1200" dirty="0" smtClean="0">
                    <a:latin typeface="Lucida Sans" panose="020B0602040502020204" pitchFamily="34" charset="0"/>
                    <a:ea typeface="+mn-ea"/>
                    <a:cs typeface="Lucida Sans" panose="020B0602040502020204" pitchFamily="34" charset="0"/>
                  </a:rPr>
                  <a:t>RPTP RLTP &amp; AMP, </a:t>
                </a:r>
                <a:r>
                  <a:rPr lang="en-NZ" sz="1400" b="1" kern="1200" dirty="0" smtClean="0">
                    <a:solidFill>
                      <a:schemeClr val="tx1"/>
                    </a:solidFill>
                    <a:latin typeface="Lucida Sans" panose="020B0602040502020204" pitchFamily="34" charset="0"/>
                    <a:ea typeface="+mn-ea"/>
                    <a:cs typeface="Lucida Sans" panose="020B0602040502020204" pitchFamily="34" charset="0"/>
                  </a:rPr>
                  <a:t>etc)</a:t>
                </a:r>
                <a:endParaRPr lang="en-NZ" sz="1400" b="1" kern="1200" dirty="0">
                  <a:solidFill>
                    <a:schemeClr val="tx1"/>
                  </a:solidFill>
                  <a:latin typeface="Lucida Sans" panose="020B0602040502020204" pitchFamily="34" charset="0"/>
                  <a:ea typeface="+mn-ea"/>
                  <a:cs typeface="Lucida Sans" panose="020B0602040502020204" pitchFamily="34" charset="0"/>
                </a:endParaRPr>
              </a:p>
            </p:txBody>
          </p:sp>
        </p:grpSp>
        <p:grpSp>
          <p:nvGrpSpPr>
            <p:cNvPr id="12" name="Group 11"/>
            <p:cNvGrpSpPr/>
            <p:nvPr/>
          </p:nvGrpSpPr>
          <p:grpSpPr>
            <a:xfrm>
              <a:off x="310871" y="4101660"/>
              <a:ext cx="2174506" cy="620468"/>
              <a:chOff x="-190937" y="1326189"/>
              <a:chExt cx="2484826" cy="730589"/>
            </a:xfrm>
          </p:grpSpPr>
          <p:sp>
            <p:nvSpPr>
              <p:cNvPr id="24" name="Chevron 23"/>
              <p:cNvSpPr/>
              <p:nvPr/>
            </p:nvSpPr>
            <p:spPr>
              <a:xfrm>
                <a:off x="-174376" y="1326189"/>
                <a:ext cx="2468265" cy="720618"/>
              </a:xfrm>
              <a:prstGeom prst="chevron">
                <a:avLst/>
              </a:prstGeom>
              <a:solidFill>
                <a:srgbClr val="9AA71D"/>
              </a:solidFill>
            </p:spPr>
            <p:style>
              <a:lnRef idx="2">
                <a:schemeClr val="lt1">
                  <a:hueOff val="0"/>
                  <a:satOff val="0"/>
                  <a:lumOff val="0"/>
                  <a:alphaOff val="0"/>
                </a:schemeClr>
              </a:lnRef>
              <a:fillRef idx="1">
                <a:schemeClr val="accent4">
                  <a:hueOff val="5248886"/>
                  <a:satOff val="26166"/>
                  <a:lumOff val="-4411"/>
                  <a:alphaOff val="0"/>
                </a:schemeClr>
              </a:fillRef>
              <a:effectRef idx="0">
                <a:schemeClr val="accent4">
                  <a:hueOff val="5248886"/>
                  <a:satOff val="26166"/>
                  <a:lumOff val="-4411"/>
                  <a:alphaOff val="0"/>
                </a:schemeClr>
              </a:effectRef>
              <a:fontRef idx="minor">
                <a:schemeClr val="lt1"/>
              </a:fontRef>
            </p:style>
            <p:txBody>
              <a:bodyPr/>
              <a:lstStyle/>
              <a:p>
                <a:endParaRPr lang="en-NZ" sz="1400" dirty="0"/>
              </a:p>
            </p:txBody>
          </p:sp>
          <p:sp>
            <p:nvSpPr>
              <p:cNvPr id="25" name="Chevron 14"/>
              <p:cNvSpPr/>
              <p:nvPr/>
            </p:nvSpPr>
            <p:spPr>
              <a:xfrm>
                <a:off x="-190937" y="1336159"/>
                <a:ext cx="2468268" cy="720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Bef>
                    <a:spcPct val="0"/>
                  </a:spcBef>
                  <a:spcAft>
                    <a:spcPct val="35000"/>
                  </a:spcAft>
                </a:pPr>
                <a:r>
                  <a:rPr lang="en-NZ" sz="1400" b="1" kern="1200" dirty="0" smtClean="0">
                    <a:solidFill>
                      <a:schemeClr val="bg1"/>
                    </a:solidFill>
                    <a:latin typeface="Lucida Sans" panose="020B0602040502020204" pitchFamily="34" charset="0"/>
                    <a:ea typeface="+mn-ea"/>
                    <a:cs typeface="Lucida Sans" panose="020B0602040502020204" pitchFamily="34" charset="0"/>
                  </a:rPr>
                  <a:t>Assessment of business case</a:t>
                </a:r>
                <a:endParaRPr lang="en-NZ" sz="1400" b="1" kern="1200" dirty="0">
                  <a:solidFill>
                    <a:schemeClr val="bg1"/>
                  </a:solidFill>
                  <a:latin typeface="Lucida Sans" panose="020B0602040502020204" pitchFamily="34" charset="0"/>
                  <a:ea typeface="+mn-ea"/>
                  <a:cs typeface="Lucida Sans" panose="020B0602040502020204" pitchFamily="34" charset="0"/>
                </a:endParaRPr>
              </a:p>
            </p:txBody>
          </p:sp>
        </p:grpSp>
        <p:grpSp>
          <p:nvGrpSpPr>
            <p:cNvPr id="13" name="Group 12"/>
            <p:cNvGrpSpPr/>
            <p:nvPr/>
          </p:nvGrpSpPr>
          <p:grpSpPr>
            <a:xfrm>
              <a:off x="317117" y="4975244"/>
              <a:ext cx="2159999" cy="612000"/>
              <a:chOff x="-242525" y="2192061"/>
              <a:chExt cx="2468262" cy="720618"/>
            </a:xfrm>
          </p:grpSpPr>
          <p:sp>
            <p:nvSpPr>
              <p:cNvPr id="22" name="Chevron 21"/>
              <p:cNvSpPr/>
              <p:nvPr/>
            </p:nvSpPr>
            <p:spPr>
              <a:xfrm>
                <a:off x="-242525" y="2192061"/>
                <a:ext cx="2468262" cy="720618"/>
              </a:xfrm>
              <a:prstGeom prst="chevron">
                <a:avLst/>
              </a:prstGeom>
              <a:solidFill>
                <a:schemeClr val="tx2">
                  <a:lumMod val="75000"/>
                </a:schemeClr>
              </a:solidFill>
            </p:spPr>
            <p:style>
              <a:lnRef idx="2">
                <a:schemeClr val="lt1">
                  <a:hueOff val="0"/>
                  <a:satOff val="0"/>
                  <a:lumOff val="0"/>
                  <a:alphaOff val="0"/>
                </a:schemeClr>
              </a:lnRef>
              <a:fillRef idx="1">
                <a:schemeClr val="accent4">
                  <a:hueOff val="10497772"/>
                  <a:satOff val="52331"/>
                  <a:lumOff val="-8823"/>
                  <a:alphaOff val="0"/>
                </a:schemeClr>
              </a:fillRef>
              <a:effectRef idx="0">
                <a:schemeClr val="accent4">
                  <a:hueOff val="10497772"/>
                  <a:satOff val="52331"/>
                  <a:lumOff val="-8823"/>
                  <a:alphaOff val="0"/>
                </a:schemeClr>
              </a:effectRef>
              <a:fontRef idx="minor">
                <a:schemeClr val="lt1"/>
              </a:fontRef>
            </p:style>
            <p:txBody>
              <a:bodyPr/>
              <a:lstStyle/>
              <a:p>
                <a:endParaRPr lang="en-NZ" sz="1400" dirty="0"/>
              </a:p>
            </p:txBody>
          </p:sp>
          <p:sp>
            <p:nvSpPr>
              <p:cNvPr id="23" name="Chevron 24"/>
              <p:cNvSpPr/>
              <p:nvPr/>
            </p:nvSpPr>
            <p:spPr>
              <a:xfrm>
                <a:off x="-14310" y="2192061"/>
                <a:ext cx="2035779" cy="72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Bef>
                    <a:spcPct val="0"/>
                  </a:spcBef>
                  <a:spcAft>
                    <a:spcPct val="35000"/>
                  </a:spcAft>
                </a:pPr>
                <a:r>
                  <a:rPr lang="en-NZ" sz="1400" b="1" kern="1200" dirty="0" smtClean="0">
                    <a:latin typeface="Lucida Sans" panose="020B0602040502020204" pitchFamily="34" charset="0"/>
                    <a:ea typeface="+mn-ea"/>
                    <a:cs typeface="Lucida Sans" panose="020B0602040502020204" pitchFamily="34" charset="0"/>
                  </a:rPr>
                  <a:t>Investment Assessment Framework</a:t>
                </a:r>
                <a:endParaRPr lang="en-NZ" sz="1400" b="1" kern="1200" dirty="0">
                  <a:latin typeface="Lucida Sans" panose="020B0602040502020204" pitchFamily="34" charset="0"/>
                  <a:ea typeface="+mn-ea"/>
                  <a:cs typeface="Lucida Sans" panose="020B0602040502020204" pitchFamily="34" charset="0"/>
                </a:endParaRPr>
              </a:p>
            </p:txBody>
          </p:sp>
        </p:grpSp>
        <p:grpSp>
          <p:nvGrpSpPr>
            <p:cNvPr id="14" name="Group 13"/>
            <p:cNvGrpSpPr/>
            <p:nvPr/>
          </p:nvGrpSpPr>
          <p:grpSpPr>
            <a:xfrm>
              <a:off x="2286353" y="4975243"/>
              <a:ext cx="2160000" cy="612000"/>
              <a:chOff x="1907077" y="2192058"/>
              <a:chExt cx="2306363" cy="720618"/>
            </a:xfrm>
          </p:grpSpPr>
          <p:sp>
            <p:nvSpPr>
              <p:cNvPr id="20" name="Chevron 19"/>
              <p:cNvSpPr/>
              <p:nvPr/>
            </p:nvSpPr>
            <p:spPr>
              <a:xfrm>
                <a:off x="1907077" y="2192058"/>
                <a:ext cx="2306363" cy="720618"/>
              </a:xfrm>
              <a:prstGeom prst="chevron">
                <a:avLst/>
              </a:prstGeom>
              <a:solidFill>
                <a:schemeClr val="accent2">
                  <a:lumMod val="40000"/>
                  <a:lumOff val="60000"/>
                  <a:alpha val="90000"/>
                </a:schemeClr>
              </a:solidFill>
            </p:spPr>
            <p:style>
              <a:lnRef idx="2">
                <a:schemeClr val="accent4">
                  <a:tint val="40000"/>
                  <a:alpha val="90000"/>
                  <a:hueOff val="8179452"/>
                  <a:satOff val="14897"/>
                  <a:lumOff val="-95"/>
                  <a:alphaOff val="0"/>
                </a:schemeClr>
              </a:lnRef>
              <a:fillRef idx="1">
                <a:schemeClr val="accent4">
                  <a:tint val="40000"/>
                  <a:alpha val="90000"/>
                  <a:hueOff val="8179452"/>
                  <a:satOff val="14897"/>
                  <a:lumOff val="-95"/>
                  <a:alphaOff val="0"/>
                </a:schemeClr>
              </a:fillRef>
              <a:effectRef idx="0">
                <a:schemeClr val="accent4">
                  <a:tint val="40000"/>
                  <a:alpha val="90000"/>
                  <a:hueOff val="8179452"/>
                  <a:satOff val="14897"/>
                  <a:lumOff val="-95"/>
                  <a:alphaOff val="0"/>
                </a:schemeClr>
              </a:effectRef>
              <a:fontRef idx="minor">
                <a:schemeClr val="dk1">
                  <a:hueOff val="0"/>
                  <a:satOff val="0"/>
                  <a:lumOff val="0"/>
                  <a:alphaOff val="0"/>
                </a:schemeClr>
              </a:fontRef>
            </p:style>
            <p:txBody>
              <a:bodyPr/>
              <a:lstStyle/>
              <a:p>
                <a:endParaRPr lang="en-NZ" sz="1400" dirty="0"/>
              </a:p>
            </p:txBody>
          </p:sp>
          <p:sp>
            <p:nvSpPr>
              <p:cNvPr id="21" name="Chevron 26"/>
              <p:cNvSpPr/>
              <p:nvPr/>
            </p:nvSpPr>
            <p:spPr>
              <a:xfrm>
                <a:off x="2245345" y="2192058"/>
                <a:ext cx="1633657" cy="7206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711200">
                  <a:lnSpc>
                    <a:spcPct val="90000"/>
                  </a:lnSpc>
                  <a:spcBef>
                    <a:spcPct val="0"/>
                  </a:spcBef>
                  <a:spcAft>
                    <a:spcPct val="35000"/>
                  </a:spcAft>
                </a:pPr>
                <a:r>
                  <a:rPr lang="en-NZ" sz="1400" b="1" kern="1200" dirty="0" smtClean="0">
                    <a:latin typeface="Lucida Sans" panose="020B0602040502020204" pitchFamily="34" charset="0"/>
                    <a:ea typeface="+mn-ea"/>
                    <a:cs typeface="Lucida Sans" panose="020B0602040502020204" pitchFamily="34" charset="0"/>
                  </a:rPr>
                  <a:t>Results Alignment</a:t>
                </a:r>
                <a:endParaRPr lang="en-NZ" sz="1400" b="1" kern="1200" dirty="0">
                  <a:latin typeface="Lucida Sans" panose="020B0602040502020204" pitchFamily="34" charset="0"/>
                  <a:ea typeface="+mn-ea"/>
                  <a:cs typeface="Lucida Sans" panose="020B0602040502020204" pitchFamily="34" charset="0"/>
                </a:endParaRPr>
              </a:p>
            </p:txBody>
          </p:sp>
        </p:grpSp>
        <p:sp>
          <p:nvSpPr>
            <p:cNvPr id="15" name="Chevron 14"/>
            <p:cNvSpPr/>
            <p:nvPr/>
          </p:nvSpPr>
          <p:spPr>
            <a:xfrm>
              <a:off x="4255596" y="4974438"/>
              <a:ext cx="4608319" cy="611476"/>
            </a:xfrm>
            <a:prstGeom prst="chevron">
              <a:avLst/>
            </a:prstGeom>
            <a:solidFill>
              <a:schemeClr val="accent2">
                <a:lumMod val="40000"/>
                <a:lumOff val="60000"/>
                <a:alpha val="90000"/>
              </a:schemeClr>
            </a:solidFill>
          </p:spPr>
          <p:style>
            <a:lnRef idx="2">
              <a:schemeClr val="accent4">
                <a:tint val="40000"/>
                <a:alpha val="90000"/>
                <a:hueOff val="11246746"/>
                <a:satOff val="20484"/>
                <a:lumOff val="-130"/>
                <a:alphaOff val="0"/>
              </a:schemeClr>
            </a:lnRef>
            <a:fillRef idx="1">
              <a:schemeClr val="accent4">
                <a:tint val="40000"/>
                <a:alpha val="90000"/>
                <a:hueOff val="11246746"/>
                <a:satOff val="20484"/>
                <a:lumOff val="-130"/>
                <a:alphaOff val="0"/>
              </a:schemeClr>
            </a:fillRef>
            <a:effectRef idx="0">
              <a:schemeClr val="accent4">
                <a:tint val="40000"/>
                <a:alpha val="90000"/>
                <a:hueOff val="11246746"/>
                <a:satOff val="20484"/>
                <a:lumOff val="-130"/>
                <a:alphaOff val="0"/>
              </a:schemeClr>
            </a:effectRef>
            <a:fontRef idx="minor">
              <a:schemeClr val="dk1">
                <a:hueOff val="0"/>
                <a:satOff val="0"/>
                <a:lumOff val="0"/>
                <a:alphaOff val="0"/>
              </a:schemeClr>
            </a:fontRef>
          </p:style>
          <p:txBody>
            <a:bodyPr anchor="ctr"/>
            <a:lstStyle/>
            <a:p>
              <a:pPr lvl="0" algn="ctr"/>
              <a:r>
                <a:rPr lang="en-NZ" sz="1400" b="1" dirty="0" smtClean="0">
                  <a:latin typeface="Lucida Sans" panose="020B0602040502020204" pitchFamily="34" charset="0"/>
                  <a:cs typeface="Lucida Sans" panose="020B0602040502020204" pitchFamily="34" charset="0"/>
                </a:rPr>
                <a:t>Cost-Benefit Appraisal</a:t>
              </a:r>
              <a:endParaRPr lang="en-NZ" sz="1400" dirty="0"/>
            </a:p>
          </p:txBody>
        </p:sp>
        <p:sp>
          <p:nvSpPr>
            <p:cNvPr id="16" name="Chevron 15"/>
            <p:cNvSpPr/>
            <p:nvPr/>
          </p:nvSpPr>
          <p:spPr>
            <a:xfrm>
              <a:off x="6370320" y="4120340"/>
              <a:ext cx="2266388" cy="612000"/>
            </a:xfrm>
            <a:prstGeom prst="chevron">
              <a:avLst/>
            </a:prstGeom>
            <a:solidFill>
              <a:schemeClr val="accent3">
                <a:lumMod val="40000"/>
                <a:lumOff val="60000"/>
                <a:alpha val="90000"/>
              </a:schemeClr>
            </a:solidFill>
          </p:spPr>
          <p:style>
            <a:lnRef idx="2">
              <a:schemeClr val="accent4">
                <a:tint val="40000"/>
                <a:alpha val="90000"/>
                <a:hueOff val="4089726"/>
                <a:satOff val="7449"/>
                <a:lumOff val="-47"/>
                <a:alphaOff val="0"/>
              </a:schemeClr>
            </a:lnRef>
            <a:fillRef idx="1">
              <a:schemeClr val="accent4">
                <a:tint val="40000"/>
                <a:alpha val="90000"/>
                <a:hueOff val="4089726"/>
                <a:satOff val="7449"/>
                <a:lumOff val="-47"/>
                <a:alphaOff val="0"/>
              </a:schemeClr>
            </a:fillRef>
            <a:effectRef idx="0">
              <a:schemeClr val="accent4">
                <a:tint val="40000"/>
                <a:alpha val="90000"/>
                <a:hueOff val="4089726"/>
                <a:satOff val="7449"/>
                <a:lumOff val="-47"/>
                <a:alphaOff val="0"/>
              </a:schemeClr>
            </a:effectRef>
            <a:fontRef idx="minor">
              <a:schemeClr val="dk1">
                <a:hueOff val="0"/>
                <a:satOff val="0"/>
                <a:lumOff val="0"/>
                <a:alphaOff val="0"/>
              </a:schemeClr>
            </a:fontRef>
          </p:style>
          <p:txBody>
            <a:bodyPr/>
            <a:lstStyle/>
            <a:p>
              <a:endParaRPr lang="en-NZ" sz="1400" dirty="0"/>
            </a:p>
          </p:txBody>
        </p:sp>
        <p:sp>
          <p:nvSpPr>
            <p:cNvPr id="17" name="Chevron 16"/>
            <p:cNvSpPr/>
            <p:nvPr/>
          </p:nvSpPr>
          <p:spPr>
            <a:xfrm>
              <a:off x="4378248" y="4110445"/>
              <a:ext cx="2294399" cy="612000"/>
            </a:xfrm>
            <a:prstGeom prst="chevron">
              <a:avLst/>
            </a:prstGeom>
            <a:solidFill>
              <a:schemeClr val="accent3">
                <a:lumMod val="40000"/>
                <a:lumOff val="60000"/>
                <a:alpha val="90000"/>
              </a:schemeClr>
            </a:solidFill>
          </p:spPr>
          <p:style>
            <a:lnRef idx="2">
              <a:schemeClr val="accent4">
                <a:tint val="40000"/>
                <a:alpha val="90000"/>
                <a:hueOff val="4089726"/>
                <a:satOff val="7449"/>
                <a:lumOff val="-47"/>
                <a:alphaOff val="0"/>
              </a:schemeClr>
            </a:lnRef>
            <a:fillRef idx="1">
              <a:schemeClr val="accent4">
                <a:tint val="40000"/>
                <a:alpha val="90000"/>
                <a:hueOff val="4089726"/>
                <a:satOff val="7449"/>
                <a:lumOff val="-47"/>
                <a:alphaOff val="0"/>
              </a:schemeClr>
            </a:fillRef>
            <a:effectRef idx="0">
              <a:schemeClr val="accent4">
                <a:tint val="40000"/>
                <a:alpha val="90000"/>
                <a:hueOff val="4089726"/>
                <a:satOff val="7449"/>
                <a:lumOff val="-47"/>
                <a:alphaOff val="0"/>
              </a:schemeClr>
            </a:effectRef>
            <a:fontRef idx="minor">
              <a:schemeClr val="dk1">
                <a:hueOff val="0"/>
                <a:satOff val="0"/>
                <a:lumOff val="0"/>
                <a:alphaOff val="0"/>
              </a:schemeClr>
            </a:fontRef>
          </p:style>
          <p:txBody>
            <a:bodyPr/>
            <a:lstStyle/>
            <a:p>
              <a:endParaRPr lang="en-NZ" sz="1400" dirty="0"/>
            </a:p>
          </p:txBody>
        </p:sp>
        <p:sp>
          <p:nvSpPr>
            <p:cNvPr id="18" name="Chevron 17"/>
            <p:cNvSpPr/>
            <p:nvPr/>
          </p:nvSpPr>
          <p:spPr>
            <a:xfrm>
              <a:off x="2542907" y="4110125"/>
              <a:ext cx="2160000" cy="612000"/>
            </a:xfrm>
            <a:prstGeom prst="chevron">
              <a:avLst/>
            </a:prstGeom>
            <a:solidFill>
              <a:schemeClr val="accent3">
                <a:lumMod val="40000"/>
                <a:lumOff val="60000"/>
                <a:alpha val="90000"/>
              </a:schemeClr>
            </a:solidFill>
          </p:spPr>
          <p:style>
            <a:lnRef idx="2">
              <a:schemeClr val="accent4">
                <a:tint val="40000"/>
                <a:alpha val="90000"/>
                <a:hueOff val="4089726"/>
                <a:satOff val="7449"/>
                <a:lumOff val="-47"/>
                <a:alphaOff val="0"/>
              </a:schemeClr>
            </a:lnRef>
            <a:fillRef idx="1">
              <a:schemeClr val="accent4">
                <a:tint val="40000"/>
                <a:alpha val="90000"/>
                <a:hueOff val="4089726"/>
                <a:satOff val="7449"/>
                <a:lumOff val="-47"/>
                <a:alphaOff val="0"/>
              </a:schemeClr>
            </a:fillRef>
            <a:effectRef idx="0">
              <a:schemeClr val="accent4">
                <a:tint val="40000"/>
                <a:alpha val="90000"/>
                <a:hueOff val="4089726"/>
                <a:satOff val="7449"/>
                <a:lumOff val="-47"/>
                <a:alphaOff val="0"/>
              </a:schemeClr>
            </a:effectRef>
            <a:fontRef idx="minor">
              <a:schemeClr val="dk1">
                <a:hueOff val="0"/>
                <a:satOff val="0"/>
                <a:lumOff val="0"/>
                <a:alphaOff val="0"/>
              </a:schemeClr>
            </a:fontRef>
          </p:style>
          <p:txBody>
            <a:bodyPr/>
            <a:lstStyle/>
            <a:p>
              <a:endParaRPr lang="en-NZ" sz="1400" dirty="0"/>
            </a:p>
          </p:txBody>
        </p:sp>
        <p:sp>
          <p:nvSpPr>
            <p:cNvPr id="19" name="Chevron 16"/>
            <p:cNvSpPr/>
            <p:nvPr/>
          </p:nvSpPr>
          <p:spPr>
            <a:xfrm>
              <a:off x="4386599" y="4108938"/>
              <a:ext cx="2089866" cy="61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0160" rIns="0" bIns="1016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711200">
                <a:lnSpc>
                  <a:spcPct val="90000"/>
                </a:lnSpc>
                <a:spcBef>
                  <a:spcPct val="0"/>
                </a:spcBef>
                <a:spcAft>
                  <a:spcPct val="35000"/>
                </a:spcAft>
              </a:pPr>
              <a:r>
                <a:rPr lang="en-NZ" sz="1400" b="1" dirty="0" smtClean="0">
                  <a:solidFill>
                    <a:schemeClr val="accent2">
                      <a:lumMod val="75000"/>
                    </a:schemeClr>
                  </a:solidFill>
                  <a:latin typeface="Lucida Sans" panose="020B0602040502020204" pitchFamily="34" charset="0"/>
                  <a:cs typeface="Lucida Sans" panose="020B0602040502020204" pitchFamily="34" charset="0"/>
                </a:rPr>
                <a:t>Pass</a:t>
              </a:r>
              <a:r>
                <a:rPr lang="en-NZ" sz="1400" b="1" dirty="0" smtClean="0">
                  <a:solidFill>
                    <a:schemeClr val="tx1"/>
                  </a:solidFill>
                  <a:latin typeface="Lucida Sans" panose="020B0602040502020204" pitchFamily="34" charset="0"/>
                  <a:cs typeface="Lucida Sans" panose="020B0602040502020204" pitchFamily="34" charset="0"/>
                </a:rPr>
                <a:t>/</a:t>
              </a:r>
              <a:r>
                <a:rPr lang="en-NZ" sz="1400" b="1" kern="1200" dirty="0" smtClean="0">
                  <a:solidFill>
                    <a:schemeClr val="bg2">
                      <a:lumMod val="75000"/>
                    </a:schemeClr>
                  </a:solidFill>
                  <a:latin typeface="Lucida Sans" panose="020B0602040502020204" pitchFamily="34" charset="0"/>
                  <a:cs typeface="Lucida Sans" panose="020B0602040502020204" pitchFamily="34" charset="0"/>
                </a:rPr>
                <a:t>Rework</a:t>
              </a:r>
              <a:r>
                <a:rPr lang="en-NZ" sz="1400" b="1" kern="1200" dirty="0" smtClean="0">
                  <a:latin typeface="Lucida Sans" panose="020B0602040502020204" pitchFamily="34" charset="0"/>
                  <a:cs typeface="Lucida Sans" panose="020B0602040502020204" pitchFamily="34" charset="0"/>
                </a:rPr>
                <a:t>/</a:t>
              </a:r>
              <a:r>
                <a:rPr lang="en-NZ" sz="1400" b="1" kern="1200" dirty="0" smtClean="0">
                  <a:solidFill>
                    <a:srgbClr val="FF0000"/>
                  </a:solidFill>
                  <a:latin typeface="Lucida Sans" panose="020B0602040502020204" pitchFamily="34" charset="0"/>
                  <a:cs typeface="Lucida Sans" panose="020B0602040502020204" pitchFamily="34" charset="0"/>
                </a:rPr>
                <a:t>Fail</a:t>
              </a:r>
              <a:endParaRPr lang="en-NZ" sz="1400" b="1" kern="1200" dirty="0">
                <a:solidFill>
                  <a:srgbClr val="FF0000"/>
                </a:solidFill>
                <a:latin typeface="Lucida Sans" panose="020B0602040502020204" pitchFamily="34" charset="0"/>
                <a:cs typeface="Lucida Sans" panose="020B0602040502020204" pitchFamily="34" charset="0"/>
              </a:endParaRPr>
            </a:p>
          </p:txBody>
        </p:sp>
      </p:grpSp>
    </p:spTree>
    <p:extLst>
      <p:ext uri="{BB962C8B-B14F-4D97-AF65-F5344CB8AC3E}">
        <p14:creationId xmlns:p14="http://schemas.microsoft.com/office/powerpoint/2010/main" val="4253903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Assessment </a:t>
            </a:r>
            <a:r>
              <a:rPr lang="en-NZ" dirty="0" smtClean="0"/>
              <a:t>of Business Case – question level </a:t>
            </a:r>
            <a:endParaRPr lang="en-NZ" dirty="0"/>
          </a:p>
        </p:txBody>
      </p:sp>
      <p:sp>
        <p:nvSpPr>
          <p:cNvPr id="3" name="Content Placeholder 2"/>
          <p:cNvSpPr>
            <a:spLocks noGrp="1"/>
          </p:cNvSpPr>
          <p:nvPr>
            <p:ph sz="quarter" idx="10"/>
          </p:nvPr>
        </p:nvSpPr>
        <p:spPr>
          <a:xfrm>
            <a:off x="212721" y="1430655"/>
            <a:ext cx="8626479" cy="3489007"/>
          </a:xfrm>
        </p:spPr>
        <p:txBody>
          <a:bodyPr/>
          <a:lstStyle/>
          <a:p>
            <a:r>
              <a:rPr lang="en-NZ" dirty="0"/>
              <a:t>Each question will be individually assessed </a:t>
            </a:r>
            <a:r>
              <a:rPr lang="en-NZ" dirty="0" smtClean="0"/>
              <a:t>and scored as the following:</a:t>
            </a:r>
          </a:p>
          <a:p>
            <a:endParaRPr lang="en-NZ" dirty="0" smtClean="0"/>
          </a:p>
          <a:p>
            <a:endParaRPr lang="en-NZ" sz="1200" dirty="0">
              <a:latin typeface="+mn-lt"/>
            </a:endParaRPr>
          </a:p>
          <a:p>
            <a:pPr marL="457200" lvl="1" indent="0" eaLnBrk="0" fontAlgn="base" hangingPunct="0">
              <a:lnSpc>
                <a:spcPct val="100000"/>
              </a:lnSpc>
              <a:spcBef>
                <a:spcPct val="0"/>
              </a:spcBef>
              <a:spcAft>
                <a:spcPct val="0"/>
              </a:spcAft>
              <a:buClrTx/>
              <a:buFont typeface="Symbol" pitchFamily="18" charset="2"/>
              <a:buChar char=""/>
            </a:pPr>
            <a:r>
              <a:rPr lang="en-NZ" altLang="en-US" b="1" dirty="0" smtClean="0">
                <a:solidFill>
                  <a:schemeClr val="tx1"/>
                </a:solidFill>
                <a:latin typeface="+mn-lt"/>
                <a:ea typeface="Calibri" pitchFamily="34" charset="0"/>
                <a:cs typeface="Times New Roman" pitchFamily="18" charset="0"/>
              </a:rPr>
              <a:t>0 </a:t>
            </a:r>
            <a:r>
              <a:rPr lang="en-NZ" altLang="en-US" b="1" dirty="0">
                <a:solidFill>
                  <a:schemeClr val="tx1"/>
                </a:solidFill>
                <a:latin typeface="+mn-lt"/>
                <a:ea typeface="Calibri" pitchFamily="34" charset="0"/>
                <a:cs typeface="Times New Roman" pitchFamily="18" charset="0"/>
              </a:rPr>
              <a:t>–</a:t>
            </a:r>
            <a:r>
              <a:rPr lang="en-NZ" altLang="en-US" b="1" dirty="0" smtClean="0">
                <a:solidFill>
                  <a:schemeClr val="tx1"/>
                </a:solidFill>
                <a:latin typeface="+mn-lt"/>
                <a:ea typeface="Calibri" pitchFamily="34" charset="0"/>
                <a:cs typeface="Times New Roman" pitchFamily="18" charset="0"/>
              </a:rPr>
              <a:t>unacceptable </a:t>
            </a:r>
            <a:r>
              <a:rPr lang="en-NZ" altLang="en-US" dirty="0" smtClean="0">
                <a:solidFill>
                  <a:schemeClr val="tx1"/>
                </a:solidFill>
                <a:latin typeface="+mn-lt"/>
                <a:ea typeface="Calibri" pitchFamily="34" charset="0"/>
                <a:cs typeface="Times New Roman" pitchFamily="18" charset="0"/>
              </a:rPr>
              <a:t>(significant issues requiring conditional support)</a:t>
            </a:r>
          </a:p>
          <a:p>
            <a:pPr marL="457200" lvl="1" indent="0" eaLnBrk="0" fontAlgn="base" hangingPunct="0">
              <a:lnSpc>
                <a:spcPct val="100000"/>
              </a:lnSpc>
              <a:spcBef>
                <a:spcPct val="0"/>
              </a:spcBef>
              <a:spcAft>
                <a:spcPct val="0"/>
              </a:spcAft>
              <a:buClrTx/>
              <a:buNone/>
            </a:pPr>
            <a:endParaRPr lang="en-NZ" altLang="en-US" dirty="0">
              <a:solidFill>
                <a:schemeClr val="tx1"/>
              </a:solidFill>
              <a:latin typeface="+mn-lt"/>
              <a:cs typeface="Arial" pitchFamily="34" charset="0"/>
            </a:endParaRPr>
          </a:p>
          <a:p>
            <a:pPr marL="457200" lvl="1" indent="0" eaLnBrk="0" fontAlgn="base" hangingPunct="0">
              <a:lnSpc>
                <a:spcPct val="100000"/>
              </a:lnSpc>
              <a:spcBef>
                <a:spcPct val="0"/>
              </a:spcBef>
              <a:spcAft>
                <a:spcPct val="0"/>
              </a:spcAft>
              <a:buClrTx/>
              <a:buFont typeface="Symbol" pitchFamily="18" charset="2"/>
              <a:buChar char=""/>
            </a:pPr>
            <a:r>
              <a:rPr lang="en-NZ" altLang="en-US" b="1" dirty="0" smtClean="0">
                <a:solidFill>
                  <a:schemeClr val="tx1"/>
                </a:solidFill>
                <a:latin typeface="+mn-lt"/>
                <a:ea typeface="Calibri" pitchFamily="34" charset="0"/>
                <a:cs typeface="Times New Roman" pitchFamily="18" charset="0"/>
              </a:rPr>
              <a:t>1 </a:t>
            </a:r>
            <a:r>
              <a:rPr lang="en-NZ" altLang="en-US" b="1" dirty="0">
                <a:solidFill>
                  <a:schemeClr val="tx1"/>
                </a:solidFill>
                <a:latin typeface="+mn-lt"/>
                <a:ea typeface="Calibri" pitchFamily="34" charset="0"/>
                <a:cs typeface="Times New Roman" pitchFamily="18" charset="0"/>
              </a:rPr>
              <a:t>–basic </a:t>
            </a:r>
            <a:r>
              <a:rPr lang="en-NZ" altLang="en-US" b="1" dirty="0" smtClean="0">
                <a:solidFill>
                  <a:schemeClr val="tx1"/>
                </a:solidFill>
                <a:latin typeface="+mn-lt"/>
                <a:ea typeface="Calibri" pitchFamily="34" charset="0"/>
                <a:cs typeface="Times New Roman" pitchFamily="18" charset="0"/>
              </a:rPr>
              <a:t>requirements </a:t>
            </a:r>
            <a:r>
              <a:rPr lang="en-NZ" altLang="en-US" dirty="0" smtClean="0">
                <a:solidFill>
                  <a:schemeClr val="tx1"/>
                </a:solidFill>
                <a:latin typeface="+mn-lt"/>
                <a:ea typeface="Calibri" pitchFamily="34" charset="0"/>
                <a:cs typeface="Times New Roman" pitchFamily="18" charset="0"/>
              </a:rPr>
              <a:t>(recognition of some issues)</a:t>
            </a:r>
          </a:p>
          <a:p>
            <a:pPr marL="457200" lvl="1" indent="0" eaLnBrk="0" fontAlgn="base" hangingPunct="0">
              <a:lnSpc>
                <a:spcPct val="100000"/>
              </a:lnSpc>
              <a:spcBef>
                <a:spcPct val="0"/>
              </a:spcBef>
              <a:spcAft>
                <a:spcPct val="0"/>
              </a:spcAft>
              <a:buClrTx/>
              <a:buNone/>
            </a:pPr>
            <a:endParaRPr lang="en-NZ" altLang="en-US" dirty="0">
              <a:solidFill>
                <a:schemeClr val="tx1"/>
              </a:solidFill>
              <a:latin typeface="+mn-lt"/>
              <a:cs typeface="Arial" pitchFamily="34" charset="0"/>
            </a:endParaRPr>
          </a:p>
          <a:p>
            <a:pPr marL="457200" lvl="1" indent="0" eaLnBrk="0" fontAlgn="base" hangingPunct="0">
              <a:lnSpc>
                <a:spcPct val="100000"/>
              </a:lnSpc>
              <a:spcBef>
                <a:spcPct val="0"/>
              </a:spcBef>
              <a:spcAft>
                <a:spcPct val="0"/>
              </a:spcAft>
              <a:buClrTx/>
              <a:buFont typeface="Symbol" pitchFamily="18" charset="2"/>
              <a:buChar char=""/>
            </a:pPr>
            <a:r>
              <a:rPr lang="en-NZ" altLang="en-US" b="1" dirty="0" smtClean="0">
                <a:solidFill>
                  <a:schemeClr val="tx1"/>
                </a:solidFill>
                <a:latin typeface="+mn-lt"/>
                <a:ea typeface="Calibri" pitchFamily="34" charset="0"/>
                <a:cs typeface="Times New Roman" pitchFamily="18" charset="0"/>
              </a:rPr>
              <a:t>2 </a:t>
            </a:r>
            <a:r>
              <a:rPr lang="en-NZ" altLang="en-US" b="1" dirty="0">
                <a:solidFill>
                  <a:schemeClr val="tx1"/>
                </a:solidFill>
                <a:latin typeface="+mn-lt"/>
                <a:ea typeface="Calibri" pitchFamily="34" charset="0"/>
                <a:cs typeface="Times New Roman" pitchFamily="18" charset="0"/>
              </a:rPr>
              <a:t>–acceptable/ </a:t>
            </a:r>
            <a:r>
              <a:rPr lang="en-NZ" altLang="en-US" b="1" dirty="0" smtClean="0">
                <a:solidFill>
                  <a:schemeClr val="tx1"/>
                </a:solidFill>
                <a:latin typeface="+mn-lt"/>
                <a:ea typeface="Calibri" pitchFamily="34" charset="0"/>
                <a:cs typeface="Times New Roman" pitchFamily="18" charset="0"/>
              </a:rPr>
              <a:t>balanced </a:t>
            </a:r>
            <a:r>
              <a:rPr lang="en-NZ" altLang="en-US" dirty="0" smtClean="0">
                <a:solidFill>
                  <a:schemeClr val="tx1"/>
                </a:solidFill>
                <a:latin typeface="+mn-lt"/>
                <a:ea typeface="Calibri" pitchFamily="34" charset="0"/>
                <a:cs typeface="Times New Roman" pitchFamily="18" charset="0"/>
              </a:rPr>
              <a:t>(minimal gaps/ risks)</a:t>
            </a:r>
          </a:p>
          <a:p>
            <a:pPr marL="457200" lvl="1" indent="0" eaLnBrk="0" fontAlgn="base" hangingPunct="0">
              <a:lnSpc>
                <a:spcPct val="100000"/>
              </a:lnSpc>
              <a:spcBef>
                <a:spcPct val="0"/>
              </a:spcBef>
              <a:spcAft>
                <a:spcPct val="0"/>
              </a:spcAft>
              <a:buClrTx/>
              <a:buNone/>
            </a:pPr>
            <a:endParaRPr lang="en-NZ" altLang="en-US" dirty="0">
              <a:solidFill>
                <a:schemeClr val="tx1"/>
              </a:solidFill>
              <a:latin typeface="+mn-lt"/>
              <a:cs typeface="Arial" pitchFamily="34" charset="0"/>
            </a:endParaRPr>
          </a:p>
          <a:p>
            <a:pPr marL="457200" lvl="1" indent="0" eaLnBrk="0" fontAlgn="base" hangingPunct="0">
              <a:lnSpc>
                <a:spcPct val="100000"/>
              </a:lnSpc>
              <a:spcBef>
                <a:spcPct val="0"/>
              </a:spcBef>
              <a:spcAft>
                <a:spcPct val="0"/>
              </a:spcAft>
              <a:buClrTx/>
              <a:buFont typeface="Symbol" pitchFamily="18" charset="2"/>
              <a:buChar char=""/>
            </a:pPr>
            <a:r>
              <a:rPr lang="en-NZ" altLang="en-US" b="1" dirty="0" smtClean="0">
                <a:solidFill>
                  <a:schemeClr val="tx1"/>
                </a:solidFill>
                <a:latin typeface="+mn-lt"/>
                <a:ea typeface="Calibri" pitchFamily="34" charset="0"/>
                <a:cs typeface="Times New Roman" pitchFamily="18" charset="0"/>
              </a:rPr>
              <a:t>3 </a:t>
            </a:r>
            <a:r>
              <a:rPr lang="en-NZ" altLang="en-US" b="1" dirty="0">
                <a:solidFill>
                  <a:schemeClr val="tx1"/>
                </a:solidFill>
                <a:latin typeface="+mn-lt"/>
                <a:ea typeface="Calibri" pitchFamily="34" charset="0"/>
                <a:cs typeface="Times New Roman" pitchFamily="18" charset="0"/>
              </a:rPr>
              <a:t>–</a:t>
            </a:r>
            <a:r>
              <a:rPr lang="en-NZ" altLang="en-US" b="1" dirty="0" smtClean="0">
                <a:solidFill>
                  <a:schemeClr val="tx1"/>
                </a:solidFill>
                <a:latin typeface="+mn-lt"/>
                <a:ea typeface="Calibri" pitchFamily="34" charset="0"/>
                <a:cs typeface="Times New Roman" pitchFamily="18" charset="0"/>
              </a:rPr>
              <a:t>robust/ advanced </a:t>
            </a:r>
            <a:r>
              <a:rPr lang="en-NZ" altLang="en-US" dirty="0" smtClean="0">
                <a:solidFill>
                  <a:schemeClr val="tx1"/>
                </a:solidFill>
                <a:latin typeface="+mn-lt"/>
                <a:ea typeface="Calibri" pitchFamily="34" charset="0"/>
                <a:cs typeface="Times New Roman" pitchFamily="18" charset="0"/>
              </a:rPr>
              <a:t>(completed/ fit for purpose)</a:t>
            </a:r>
          </a:p>
          <a:p>
            <a:pPr marL="457200" lvl="1" indent="0" eaLnBrk="0" fontAlgn="base" hangingPunct="0">
              <a:lnSpc>
                <a:spcPct val="100000"/>
              </a:lnSpc>
              <a:spcBef>
                <a:spcPct val="0"/>
              </a:spcBef>
              <a:spcAft>
                <a:spcPct val="0"/>
              </a:spcAft>
              <a:buClrTx/>
              <a:buFont typeface="Symbol" pitchFamily="18" charset="2"/>
              <a:buChar char=""/>
            </a:pPr>
            <a:endParaRPr lang="en-NZ" altLang="en-US" sz="1600" dirty="0">
              <a:solidFill>
                <a:schemeClr val="tx1"/>
              </a:solidFill>
              <a:latin typeface="+mn-lt"/>
              <a:cs typeface="Arial" pitchFamily="34" charset="0"/>
            </a:endParaRPr>
          </a:p>
          <a:p>
            <a:pPr lvl="0" eaLnBrk="0" fontAlgn="base" hangingPunct="0">
              <a:lnSpc>
                <a:spcPct val="100000"/>
              </a:lnSpc>
              <a:spcBef>
                <a:spcPct val="0"/>
              </a:spcBef>
              <a:spcAft>
                <a:spcPct val="0"/>
              </a:spcAft>
            </a:pPr>
            <a:endParaRPr lang="en-NZ" altLang="en-US" sz="1600" dirty="0">
              <a:solidFill>
                <a:schemeClr val="tx1"/>
              </a:solidFill>
              <a:latin typeface="Arial" pitchFamily="34" charset="0"/>
              <a:cs typeface="Arial" pitchFamily="34" charset="0"/>
            </a:endParaRPr>
          </a:p>
          <a:p>
            <a:endParaRPr lang="en-NZ" dirty="0" smtClean="0"/>
          </a:p>
        </p:txBody>
      </p:sp>
      <p:sp>
        <p:nvSpPr>
          <p:cNvPr id="5" name="Rectangle 3"/>
          <p:cNvSpPr>
            <a:spLocks noChangeArrowheads="1"/>
          </p:cNvSpPr>
          <p:nvPr/>
        </p:nvSpPr>
        <p:spPr bwMode="auto">
          <a:xfrm>
            <a:off x="0" y="168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2960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89528"/>
            <a:ext cx="8635327" cy="630936"/>
          </a:xfrm>
        </p:spPr>
        <p:txBody>
          <a:bodyPr/>
          <a:lstStyle/>
          <a:p>
            <a:r>
              <a:rPr lang="en-NZ" dirty="0"/>
              <a:t>Assessment </a:t>
            </a:r>
            <a:r>
              <a:rPr lang="en-NZ" dirty="0" smtClean="0"/>
              <a:t>of </a:t>
            </a:r>
            <a:r>
              <a:rPr lang="en-NZ" dirty="0"/>
              <a:t>B</a:t>
            </a:r>
            <a:r>
              <a:rPr lang="en-NZ" dirty="0" smtClean="0"/>
              <a:t>usiness C</a:t>
            </a:r>
            <a:r>
              <a:rPr lang="en-NZ" dirty="0"/>
              <a:t>ase - summary level</a:t>
            </a:r>
          </a:p>
        </p:txBody>
      </p:sp>
      <p:sp>
        <p:nvSpPr>
          <p:cNvPr id="6" name="Content Placeholder 5"/>
          <p:cNvSpPr>
            <a:spLocks noGrp="1"/>
          </p:cNvSpPr>
          <p:nvPr>
            <p:ph sz="quarter" idx="10"/>
          </p:nvPr>
        </p:nvSpPr>
        <p:spPr>
          <a:xfrm>
            <a:off x="212721" y="1323975"/>
            <a:ext cx="8626479" cy="733425"/>
          </a:xfrm>
        </p:spPr>
        <p:txBody>
          <a:bodyPr/>
          <a:lstStyle/>
          <a:p>
            <a:r>
              <a:rPr lang="en-NZ" dirty="0"/>
              <a:t>After assessing each question, the Transport Agency will assess the investment proposal in its entirety</a:t>
            </a:r>
            <a:r>
              <a:rPr lang="en-NZ" dirty="0" smtClean="0"/>
              <a:t>.</a:t>
            </a:r>
          </a:p>
        </p:txBody>
      </p:sp>
      <p:graphicFrame>
        <p:nvGraphicFramePr>
          <p:cNvPr id="9" name="Table 8"/>
          <p:cNvGraphicFramePr>
            <a:graphicFrameLocks noGrp="1"/>
          </p:cNvGraphicFramePr>
          <p:nvPr>
            <p:extLst>
              <p:ext uri="{D42A27DB-BD31-4B8C-83A1-F6EECF244321}">
                <p14:modId xmlns:p14="http://schemas.microsoft.com/office/powerpoint/2010/main" val="2821296820"/>
              </p:ext>
            </p:extLst>
          </p:nvPr>
        </p:nvGraphicFramePr>
        <p:xfrm>
          <a:off x="396240" y="2037080"/>
          <a:ext cx="8366760" cy="3258820"/>
        </p:xfrm>
        <a:graphic>
          <a:graphicData uri="http://schemas.openxmlformats.org/drawingml/2006/table">
            <a:tbl>
              <a:tblPr firstRow="1" bandRow="1">
                <a:tableStyleId>{5C22544A-7EE6-4342-B048-85BDC9FD1C3A}</a:tableStyleId>
              </a:tblPr>
              <a:tblGrid>
                <a:gridCol w="1432981"/>
                <a:gridCol w="6933779"/>
              </a:tblGrid>
              <a:tr h="629920">
                <a:tc>
                  <a:txBody>
                    <a:bodyPr/>
                    <a:lstStyle/>
                    <a:p>
                      <a:pPr marL="0" algn="l" defTabSz="914400" rtl="0" eaLnBrk="1" latinLnBrk="0" hangingPunct="1">
                        <a:spcAft>
                          <a:spcPts val="0"/>
                        </a:spcAft>
                      </a:pPr>
                      <a:r>
                        <a:rPr lang="en-NZ" sz="1600" b="1" kern="1200" dirty="0">
                          <a:solidFill>
                            <a:schemeClr val="lt1"/>
                          </a:solidFill>
                          <a:effectLst/>
                          <a:latin typeface="+mn-lt"/>
                          <a:ea typeface="+mn-ea"/>
                          <a:cs typeface="+mn-cs"/>
                        </a:rPr>
                        <a:t>Assessment Outcome</a:t>
                      </a:r>
                    </a:p>
                  </a:txBody>
                  <a:tcPr marL="68580" marR="68580" marT="0" marB="0"/>
                </a:tc>
                <a:tc>
                  <a:txBody>
                    <a:bodyPr/>
                    <a:lstStyle/>
                    <a:p>
                      <a:r>
                        <a:rPr lang="en-NZ" sz="1600" b="1" kern="1200" dirty="0" smtClean="0">
                          <a:solidFill>
                            <a:schemeClr val="lt1"/>
                          </a:solidFill>
                          <a:effectLst/>
                          <a:latin typeface="+mn-lt"/>
                          <a:ea typeface="+mn-ea"/>
                          <a:cs typeface="+mn-cs"/>
                        </a:rPr>
                        <a:t>All Proposals (Continuous programmes &amp; Improvement Activities)</a:t>
                      </a:r>
                      <a:endParaRPr lang="en-NZ" sz="1600" dirty="0"/>
                    </a:p>
                  </a:txBody>
                  <a:tcPr marL="68580" marR="68580" marT="0" marB="0"/>
                </a:tc>
              </a:tr>
              <a:tr h="2628900">
                <a:tc>
                  <a:txBody>
                    <a:bodyPr/>
                    <a:lstStyle/>
                    <a:p>
                      <a:pPr algn="just"/>
                      <a:r>
                        <a:rPr lang="en-NZ" sz="2000" b="1" dirty="0" smtClean="0"/>
                        <a:t>Pass</a:t>
                      </a:r>
                      <a:endParaRPr lang="en-NZ" sz="2000" b="1" dirty="0"/>
                    </a:p>
                  </a:txBody>
                  <a:tcPr/>
                </a:tc>
                <a:tc>
                  <a:txBody>
                    <a:bodyPr/>
                    <a:lstStyle/>
                    <a:p>
                      <a:pPr marL="0" lvl="0" indent="0" algn="just" defTabSz="914400" rtl="0" eaLnBrk="1" latinLnBrk="0" hangingPunct="1">
                        <a:spcAft>
                          <a:spcPts val="0"/>
                        </a:spcAft>
                        <a:buFont typeface="Symbol"/>
                        <a:buNone/>
                      </a:pPr>
                      <a:r>
                        <a:rPr lang="en-NZ" sz="1800" kern="1200" dirty="0" smtClean="0">
                          <a:solidFill>
                            <a:schemeClr val="dk1"/>
                          </a:solidFill>
                          <a:effectLst/>
                          <a:latin typeface="+mn-lt"/>
                          <a:ea typeface="+mn-ea"/>
                          <a:cs typeface="+mn-cs"/>
                        </a:rPr>
                        <a:t>The investment partner has provided a proposal that is robust and meets the expectation that the principles of the Business Case Approach have been applied relevant to the phase of the business case</a:t>
                      </a:r>
                      <a:endParaRPr lang="en-NZ" sz="18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55216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dirty="0"/>
              <a:t>Continuous programmes </a:t>
            </a:r>
            <a:r>
              <a:rPr lang="fr-FR" altLang="en-US" dirty="0" smtClean="0"/>
              <a:t>(draft </a:t>
            </a:r>
            <a:r>
              <a:rPr lang="fr-FR" altLang="en-US" dirty="0"/>
              <a:t>IAF </a:t>
            </a:r>
            <a:r>
              <a:rPr lang="fr-FR" altLang="en-US" dirty="0" smtClean="0"/>
              <a:t>application)</a:t>
            </a:r>
            <a:endParaRPr lang="en-NZ" dirty="0"/>
          </a:p>
        </p:txBody>
      </p:sp>
      <p:sp>
        <p:nvSpPr>
          <p:cNvPr id="3" name="Content Placeholder 2"/>
          <p:cNvSpPr>
            <a:spLocks noGrp="1"/>
          </p:cNvSpPr>
          <p:nvPr>
            <p:ph sz="quarter" idx="10"/>
          </p:nvPr>
        </p:nvSpPr>
        <p:spPr>
          <a:xfrm>
            <a:off x="220341" y="1836421"/>
            <a:ext cx="8626479" cy="3792220"/>
          </a:xfrm>
        </p:spPr>
        <p:txBody>
          <a:bodyPr/>
          <a:lstStyle/>
          <a:p>
            <a:pPr>
              <a:tabLst>
                <a:tab pos="898525" algn="l"/>
              </a:tabLst>
            </a:pPr>
            <a:r>
              <a:rPr lang="en-NZ" dirty="0"/>
              <a:t>Points for discussion:</a:t>
            </a:r>
          </a:p>
          <a:p>
            <a:endParaRPr lang="en-NZ" dirty="0"/>
          </a:p>
        </p:txBody>
      </p:sp>
      <p:sp>
        <p:nvSpPr>
          <p:cNvPr id="8" name="Rounded Rectangle 7"/>
          <p:cNvSpPr/>
          <p:nvPr/>
        </p:nvSpPr>
        <p:spPr>
          <a:xfrm>
            <a:off x="590289" y="3617832"/>
            <a:ext cx="8142229" cy="838198"/>
          </a:xfrm>
          <a:prstGeom prst="round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spcAft>
                <a:spcPts val="600"/>
              </a:spcAft>
            </a:pPr>
            <a:r>
              <a:rPr lang="en-NZ" sz="2800" b="1" dirty="0">
                <a:solidFill>
                  <a:schemeClr val="tx1"/>
                </a:solidFill>
              </a:rPr>
              <a:t>The </a:t>
            </a:r>
            <a:r>
              <a:rPr lang="en-NZ" sz="2800" b="1" dirty="0" smtClean="0">
                <a:solidFill>
                  <a:schemeClr val="tx1"/>
                </a:solidFill>
              </a:rPr>
              <a:t>draft IAF </a:t>
            </a:r>
            <a:r>
              <a:rPr lang="en-NZ" sz="2800" b="1" dirty="0">
                <a:solidFill>
                  <a:schemeClr val="tx1"/>
                </a:solidFill>
              </a:rPr>
              <a:t>in relation to </a:t>
            </a:r>
            <a:r>
              <a:rPr lang="en-NZ" sz="2800" b="1" dirty="0" smtClean="0">
                <a:solidFill>
                  <a:schemeClr val="tx1"/>
                </a:solidFill>
              </a:rPr>
              <a:t>programmes</a:t>
            </a:r>
            <a:endParaRPr lang="en-NZ" sz="2800" b="1" dirty="0">
              <a:solidFill>
                <a:schemeClr val="tx1"/>
              </a:solidFill>
            </a:endParaRPr>
          </a:p>
        </p:txBody>
      </p:sp>
      <p:sp>
        <p:nvSpPr>
          <p:cNvPr id="9" name="Rounded Rectangle 8"/>
          <p:cNvSpPr/>
          <p:nvPr/>
        </p:nvSpPr>
        <p:spPr>
          <a:xfrm>
            <a:off x="590289" y="2356079"/>
            <a:ext cx="8142229" cy="838198"/>
          </a:xfrm>
          <a:prstGeom prst="roundRect">
            <a:avLst/>
          </a:prstGeom>
          <a:solidFill>
            <a:schemeClr val="accent4">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NZ" sz="2800" b="1" dirty="0" smtClean="0"/>
              <a:t>Definition of continuous programmes</a:t>
            </a:r>
            <a:endParaRPr lang="en-NZ" sz="2800" b="1" dirty="0"/>
          </a:p>
        </p:txBody>
      </p:sp>
      <p:sp>
        <p:nvSpPr>
          <p:cNvPr id="10" name="Title 4"/>
          <p:cNvSpPr txBox="1">
            <a:spLocks/>
          </p:cNvSpPr>
          <p:nvPr/>
        </p:nvSpPr>
        <p:spPr>
          <a:xfrm>
            <a:off x="590289" y="4831080"/>
            <a:ext cx="8142231" cy="932688"/>
          </a:xfrm>
          <a:prstGeom prst="roundRect">
            <a:avLst/>
          </a:prstGeom>
          <a:solidFill>
            <a:srgbClr val="003366"/>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sz="2400" dirty="0" smtClean="0"/>
              <a:t>Timelines : continuous programmes approval process</a:t>
            </a:r>
            <a:endParaRPr lang="en-NZ" sz="2400" dirty="0"/>
          </a:p>
        </p:txBody>
      </p:sp>
    </p:spTree>
    <p:extLst>
      <p:ext uri="{BB962C8B-B14F-4D97-AF65-F5344CB8AC3E}">
        <p14:creationId xmlns:p14="http://schemas.microsoft.com/office/powerpoint/2010/main" val="915122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89528"/>
            <a:ext cx="8635327" cy="630936"/>
          </a:xfrm>
        </p:spPr>
        <p:txBody>
          <a:bodyPr/>
          <a:lstStyle/>
          <a:p>
            <a:r>
              <a:rPr lang="en-NZ" dirty="0"/>
              <a:t>Assessment </a:t>
            </a:r>
            <a:r>
              <a:rPr lang="en-NZ" dirty="0" smtClean="0"/>
              <a:t>of </a:t>
            </a:r>
            <a:r>
              <a:rPr lang="en-NZ" dirty="0"/>
              <a:t>B</a:t>
            </a:r>
            <a:r>
              <a:rPr lang="en-NZ" dirty="0" smtClean="0"/>
              <a:t>usiness C</a:t>
            </a:r>
            <a:r>
              <a:rPr lang="en-NZ" dirty="0"/>
              <a:t>ase - summary level</a:t>
            </a:r>
          </a:p>
        </p:txBody>
      </p:sp>
      <p:sp>
        <p:nvSpPr>
          <p:cNvPr id="6" name="Content Placeholder 5"/>
          <p:cNvSpPr>
            <a:spLocks noGrp="1"/>
          </p:cNvSpPr>
          <p:nvPr>
            <p:ph sz="quarter" idx="10"/>
          </p:nvPr>
        </p:nvSpPr>
        <p:spPr>
          <a:xfrm>
            <a:off x="212721" y="1323975"/>
            <a:ext cx="8626479" cy="733425"/>
          </a:xfrm>
        </p:spPr>
        <p:txBody>
          <a:bodyPr/>
          <a:lstStyle/>
          <a:p>
            <a:r>
              <a:rPr lang="en-NZ" dirty="0"/>
              <a:t>After assessing each question, the Transport Agency will assess the investment proposal in its entirety</a:t>
            </a:r>
            <a:r>
              <a:rPr lang="en-NZ" dirty="0" smtClean="0"/>
              <a:t>.</a:t>
            </a:r>
          </a:p>
        </p:txBody>
      </p:sp>
      <p:graphicFrame>
        <p:nvGraphicFramePr>
          <p:cNvPr id="9" name="Table 8"/>
          <p:cNvGraphicFramePr>
            <a:graphicFrameLocks noGrp="1"/>
          </p:cNvGraphicFramePr>
          <p:nvPr>
            <p:extLst>
              <p:ext uri="{D42A27DB-BD31-4B8C-83A1-F6EECF244321}">
                <p14:modId xmlns:p14="http://schemas.microsoft.com/office/powerpoint/2010/main" val="2893720375"/>
              </p:ext>
            </p:extLst>
          </p:nvPr>
        </p:nvGraphicFramePr>
        <p:xfrm>
          <a:off x="396240" y="2037080"/>
          <a:ext cx="8275320" cy="3982720"/>
        </p:xfrm>
        <a:graphic>
          <a:graphicData uri="http://schemas.openxmlformats.org/drawingml/2006/table">
            <a:tbl>
              <a:tblPr firstRow="1" bandRow="1">
                <a:tableStyleId>{5C22544A-7EE6-4342-B048-85BDC9FD1C3A}</a:tableStyleId>
              </a:tblPr>
              <a:tblGrid>
                <a:gridCol w="1417320"/>
                <a:gridCol w="3200400"/>
                <a:gridCol w="3657600"/>
              </a:tblGrid>
              <a:tr h="663787">
                <a:tc>
                  <a:txBody>
                    <a:bodyPr/>
                    <a:lstStyle/>
                    <a:p>
                      <a:pPr marL="0" algn="l" defTabSz="914400" rtl="0" eaLnBrk="1" latinLnBrk="0" hangingPunct="1">
                        <a:spcAft>
                          <a:spcPts val="0"/>
                        </a:spcAft>
                      </a:pPr>
                      <a:r>
                        <a:rPr lang="en-NZ" sz="1600" b="1" kern="1200" dirty="0">
                          <a:solidFill>
                            <a:schemeClr val="lt1"/>
                          </a:solidFill>
                          <a:effectLst/>
                          <a:latin typeface="+mn-lt"/>
                          <a:ea typeface="+mn-ea"/>
                          <a:cs typeface="+mn-cs"/>
                        </a:rPr>
                        <a:t>Assessment Outcome</a:t>
                      </a:r>
                    </a:p>
                  </a:txBody>
                  <a:tcPr marL="68580" marR="68580" marT="0" marB="0"/>
                </a:tc>
                <a:tc>
                  <a:txBody>
                    <a:bodyPr/>
                    <a:lstStyle/>
                    <a:p>
                      <a:pPr marL="0" algn="l" defTabSz="914400" rtl="0" eaLnBrk="1" latinLnBrk="0" hangingPunct="1">
                        <a:spcAft>
                          <a:spcPts val="0"/>
                        </a:spcAft>
                      </a:pPr>
                      <a:r>
                        <a:rPr lang="en-NZ" sz="1600" b="1" kern="1200" dirty="0">
                          <a:solidFill>
                            <a:srgbClr val="FFFF00"/>
                          </a:solidFill>
                          <a:effectLst/>
                          <a:latin typeface="+mn-lt"/>
                          <a:ea typeface="+mn-ea"/>
                          <a:cs typeface="+mn-cs"/>
                        </a:rPr>
                        <a:t>Improvement Activities</a:t>
                      </a:r>
                    </a:p>
                  </a:txBody>
                  <a:tcPr marL="68580" marR="68580" marT="0" marB="0"/>
                </a:tc>
                <a:tc>
                  <a:txBody>
                    <a:bodyPr/>
                    <a:lstStyle/>
                    <a:p>
                      <a:pPr marL="0" algn="l" defTabSz="914400" rtl="0" eaLnBrk="1" latinLnBrk="0" hangingPunct="1">
                        <a:spcAft>
                          <a:spcPts val="0"/>
                        </a:spcAft>
                      </a:pPr>
                      <a:r>
                        <a:rPr lang="en-NZ" sz="1600" b="1" kern="1200" dirty="0">
                          <a:solidFill>
                            <a:schemeClr val="lt1"/>
                          </a:solidFill>
                          <a:effectLst/>
                          <a:latin typeface="+mn-lt"/>
                          <a:ea typeface="+mn-ea"/>
                          <a:cs typeface="+mn-cs"/>
                        </a:rPr>
                        <a:t>Continuous Programmes</a:t>
                      </a:r>
                    </a:p>
                  </a:txBody>
                  <a:tcPr marL="68580" marR="68580" marT="0" marB="0"/>
                </a:tc>
              </a:tr>
              <a:tr h="995680">
                <a:tc rowSpan="2">
                  <a:txBody>
                    <a:bodyPr/>
                    <a:lstStyle/>
                    <a:p>
                      <a:pPr algn="just"/>
                      <a:r>
                        <a:rPr lang="en-NZ" sz="2000" b="1" kern="1200" dirty="0" smtClean="0">
                          <a:solidFill>
                            <a:schemeClr val="dk1"/>
                          </a:solidFill>
                          <a:effectLst/>
                          <a:latin typeface="+mn-lt"/>
                          <a:ea typeface="+mn-ea"/>
                          <a:cs typeface="+mn-cs"/>
                        </a:rPr>
                        <a:t>Rework</a:t>
                      </a:r>
                      <a:endParaRPr lang="en-NZ" sz="2000" b="1" dirty="0"/>
                    </a:p>
                  </a:txBody>
                  <a:tcPr/>
                </a:tc>
                <a:tc gridSpan="2">
                  <a:txBody>
                    <a:bodyPr/>
                    <a:lstStyle/>
                    <a:p>
                      <a:pPr marL="0" lvl="0" indent="0" algn="just" defTabSz="914400" rtl="0" eaLnBrk="1" latinLnBrk="0" hangingPunct="1">
                        <a:spcAft>
                          <a:spcPts val="0"/>
                        </a:spcAft>
                        <a:buFont typeface="Symbol"/>
                        <a:buNone/>
                      </a:pPr>
                      <a:r>
                        <a:rPr lang="en-NZ" sz="1800" kern="1200" dirty="0" smtClean="0">
                          <a:solidFill>
                            <a:schemeClr val="dk1"/>
                          </a:solidFill>
                          <a:effectLst/>
                          <a:latin typeface="+mn-lt"/>
                          <a:ea typeface="+mn-ea"/>
                          <a:cs typeface="+mn-cs"/>
                        </a:rPr>
                        <a:t>The Transport Agency considers that the investment partner is required to complete further work to robustly answer an Assessment of the Business Case question</a:t>
                      </a:r>
                      <a:endParaRPr lang="en-NZ" sz="1800" kern="1200" dirty="0">
                        <a:solidFill>
                          <a:schemeClr val="dk1"/>
                        </a:solidFill>
                        <a:effectLst/>
                        <a:latin typeface="+mn-lt"/>
                        <a:ea typeface="+mn-ea"/>
                        <a:cs typeface="+mn-cs"/>
                      </a:endParaRPr>
                    </a:p>
                  </a:txBody>
                  <a:tcPr marL="68580" marR="68580" marT="0" marB="0"/>
                </a:tc>
                <a:tc hMerge="1">
                  <a:txBody>
                    <a:bodyPr/>
                    <a:lstStyle/>
                    <a:p>
                      <a:endParaRPr lang="en-NZ" dirty="0"/>
                    </a:p>
                  </a:txBody>
                  <a:tcPr/>
                </a:tc>
              </a:tr>
              <a:tr h="2323253">
                <a:tc vMerge="1">
                  <a:txBody>
                    <a:bodyPr/>
                    <a:lstStyle/>
                    <a:p>
                      <a:endParaRPr lang="en-NZ"/>
                    </a:p>
                  </a:txBody>
                  <a:tcPr/>
                </a:tc>
                <a:tc>
                  <a:txBody>
                    <a:bodyPr/>
                    <a:lstStyle/>
                    <a:p>
                      <a:pPr marL="0" lvl="0" indent="0" algn="just" defTabSz="914400" rtl="0" eaLnBrk="1" latinLnBrk="0" hangingPunct="1">
                        <a:spcAft>
                          <a:spcPts val="0"/>
                        </a:spcAft>
                        <a:buFont typeface="Symbol"/>
                        <a:buNone/>
                      </a:pPr>
                      <a:r>
                        <a:rPr lang="en-NZ" sz="1800" kern="1200" dirty="0" smtClean="0">
                          <a:solidFill>
                            <a:srgbClr val="FF0000"/>
                          </a:solidFill>
                          <a:effectLst/>
                          <a:latin typeface="+mn-lt"/>
                          <a:ea typeface="+mn-ea"/>
                          <a:cs typeface="+mn-cs"/>
                        </a:rPr>
                        <a:t>Investment partners will need to complete all rework required to achieve a Pass assessment, or a combination of Pass and Rework assessments by negotiation, before a proposal progresses to the IAF phase</a:t>
                      </a:r>
                      <a:endParaRPr lang="en-NZ" sz="1800" kern="1200" dirty="0">
                        <a:solidFill>
                          <a:srgbClr val="FF0000"/>
                        </a:solidFill>
                        <a:effectLst/>
                        <a:latin typeface="+mn-lt"/>
                        <a:ea typeface="+mn-ea"/>
                        <a:cs typeface="+mn-cs"/>
                      </a:endParaRPr>
                    </a:p>
                  </a:txBody>
                  <a:tcPr marL="68580" marR="68580" marT="0" marB="0"/>
                </a:tc>
                <a:tc>
                  <a:txBody>
                    <a:bodyPr/>
                    <a:lstStyle/>
                    <a:p>
                      <a:r>
                        <a:rPr lang="en-NZ" sz="1800" kern="1200" dirty="0" smtClean="0">
                          <a:solidFill>
                            <a:schemeClr val="dk1"/>
                          </a:solidFill>
                          <a:effectLst/>
                          <a:latin typeface="+mn-lt"/>
                          <a:ea typeface="+mn-ea"/>
                          <a:cs typeface="+mn-cs"/>
                        </a:rPr>
                        <a:t>Proposals may proceed so long as an agreed time-bound action plan is established by the investment partner (in this context, either an AO or the Transport Agency) to address the question requirements that will ultimately lead to achieving a Pass assessment</a:t>
                      </a:r>
                      <a:endParaRPr lang="en-NZ" sz="1800" dirty="0"/>
                    </a:p>
                  </a:txBody>
                  <a:tcPr marL="68580" marR="68580" marT="0" marB="0"/>
                </a:tc>
              </a:tr>
            </a:tbl>
          </a:graphicData>
        </a:graphic>
      </p:graphicFrame>
    </p:spTree>
    <p:extLst>
      <p:ext uri="{BB962C8B-B14F-4D97-AF65-F5344CB8AC3E}">
        <p14:creationId xmlns:p14="http://schemas.microsoft.com/office/powerpoint/2010/main" val="786962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89528"/>
            <a:ext cx="8635327" cy="630936"/>
          </a:xfrm>
        </p:spPr>
        <p:txBody>
          <a:bodyPr/>
          <a:lstStyle/>
          <a:p>
            <a:r>
              <a:rPr lang="en-NZ" dirty="0"/>
              <a:t>Assessment </a:t>
            </a:r>
            <a:r>
              <a:rPr lang="en-NZ" dirty="0" smtClean="0"/>
              <a:t>of </a:t>
            </a:r>
            <a:r>
              <a:rPr lang="en-NZ" dirty="0"/>
              <a:t>B</a:t>
            </a:r>
            <a:r>
              <a:rPr lang="en-NZ" dirty="0" smtClean="0"/>
              <a:t>usiness C</a:t>
            </a:r>
            <a:r>
              <a:rPr lang="en-NZ" dirty="0"/>
              <a:t>ase - summary level</a:t>
            </a:r>
          </a:p>
        </p:txBody>
      </p:sp>
      <p:sp>
        <p:nvSpPr>
          <p:cNvPr id="6" name="Content Placeholder 5"/>
          <p:cNvSpPr>
            <a:spLocks noGrp="1"/>
          </p:cNvSpPr>
          <p:nvPr>
            <p:ph sz="quarter" idx="10"/>
          </p:nvPr>
        </p:nvSpPr>
        <p:spPr>
          <a:xfrm>
            <a:off x="212721" y="1323975"/>
            <a:ext cx="8626479" cy="733425"/>
          </a:xfrm>
        </p:spPr>
        <p:txBody>
          <a:bodyPr/>
          <a:lstStyle/>
          <a:p>
            <a:r>
              <a:rPr lang="en-NZ" dirty="0"/>
              <a:t>The outcome of the assessment of the individual questions will inform and influence the overall pass, rework or fail of the investment proposal, but it may not determine the funding outcome.</a:t>
            </a:r>
          </a:p>
        </p:txBody>
      </p:sp>
      <p:graphicFrame>
        <p:nvGraphicFramePr>
          <p:cNvPr id="9" name="Table 8"/>
          <p:cNvGraphicFramePr>
            <a:graphicFrameLocks noGrp="1"/>
          </p:cNvGraphicFramePr>
          <p:nvPr>
            <p:extLst>
              <p:ext uri="{D42A27DB-BD31-4B8C-83A1-F6EECF244321}">
                <p14:modId xmlns:p14="http://schemas.microsoft.com/office/powerpoint/2010/main" val="1562834860"/>
              </p:ext>
            </p:extLst>
          </p:nvPr>
        </p:nvGraphicFramePr>
        <p:xfrm>
          <a:off x="396240" y="2296160"/>
          <a:ext cx="8275320" cy="4385892"/>
        </p:xfrm>
        <a:graphic>
          <a:graphicData uri="http://schemas.openxmlformats.org/drawingml/2006/table">
            <a:tbl>
              <a:tblPr firstRow="1" bandRow="1">
                <a:tableStyleId>{5C22544A-7EE6-4342-B048-85BDC9FD1C3A}</a:tableStyleId>
              </a:tblPr>
              <a:tblGrid>
                <a:gridCol w="1417320"/>
                <a:gridCol w="3200400"/>
                <a:gridCol w="3657600"/>
              </a:tblGrid>
              <a:tr h="545412">
                <a:tc>
                  <a:txBody>
                    <a:bodyPr/>
                    <a:lstStyle/>
                    <a:p>
                      <a:pPr marL="0" algn="l" defTabSz="914400" rtl="0" eaLnBrk="1" latinLnBrk="0" hangingPunct="1">
                        <a:spcAft>
                          <a:spcPts val="0"/>
                        </a:spcAft>
                      </a:pPr>
                      <a:r>
                        <a:rPr lang="en-NZ" sz="1600" b="1" kern="1200" dirty="0">
                          <a:solidFill>
                            <a:schemeClr val="lt1"/>
                          </a:solidFill>
                          <a:effectLst/>
                          <a:latin typeface="+mn-lt"/>
                          <a:ea typeface="+mn-ea"/>
                          <a:cs typeface="+mn-cs"/>
                        </a:rPr>
                        <a:t>Assessment Outcome</a:t>
                      </a:r>
                    </a:p>
                  </a:txBody>
                  <a:tcPr marL="68580" marR="68580" marT="0" marB="0"/>
                </a:tc>
                <a:tc>
                  <a:txBody>
                    <a:bodyPr/>
                    <a:lstStyle/>
                    <a:p>
                      <a:pPr marL="0" algn="l" defTabSz="914400" rtl="0" eaLnBrk="1" latinLnBrk="0" hangingPunct="1">
                        <a:spcAft>
                          <a:spcPts val="0"/>
                        </a:spcAft>
                      </a:pPr>
                      <a:r>
                        <a:rPr lang="en-NZ" sz="1600" b="1" kern="1200" dirty="0">
                          <a:solidFill>
                            <a:srgbClr val="FFFF00"/>
                          </a:solidFill>
                          <a:effectLst/>
                          <a:latin typeface="+mn-lt"/>
                          <a:ea typeface="+mn-ea"/>
                          <a:cs typeface="+mn-cs"/>
                        </a:rPr>
                        <a:t>Improvement Activities</a:t>
                      </a:r>
                    </a:p>
                  </a:txBody>
                  <a:tcPr marL="68580" marR="68580" marT="0" marB="0"/>
                </a:tc>
                <a:tc>
                  <a:txBody>
                    <a:bodyPr/>
                    <a:lstStyle/>
                    <a:p>
                      <a:pPr marL="0" algn="l" defTabSz="914400" rtl="0" eaLnBrk="1" latinLnBrk="0" hangingPunct="1">
                        <a:spcAft>
                          <a:spcPts val="0"/>
                        </a:spcAft>
                      </a:pPr>
                      <a:r>
                        <a:rPr lang="en-NZ" sz="1600" b="1" kern="1200" dirty="0">
                          <a:solidFill>
                            <a:schemeClr val="lt1"/>
                          </a:solidFill>
                          <a:effectLst/>
                          <a:latin typeface="+mn-lt"/>
                          <a:ea typeface="+mn-ea"/>
                          <a:cs typeface="+mn-cs"/>
                        </a:rPr>
                        <a:t>Continuous Programmes</a:t>
                      </a:r>
                    </a:p>
                  </a:txBody>
                  <a:tcPr marL="68580" marR="68580" marT="0" marB="0"/>
                </a:tc>
              </a:tr>
              <a:tr h="818117">
                <a:tc rowSpan="3">
                  <a:txBody>
                    <a:bodyPr/>
                    <a:lstStyle/>
                    <a:p>
                      <a:pPr algn="just"/>
                      <a:r>
                        <a:rPr lang="en-NZ" sz="2000" b="1" kern="1200" dirty="0" smtClean="0">
                          <a:solidFill>
                            <a:schemeClr val="dk1"/>
                          </a:solidFill>
                          <a:effectLst/>
                          <a:latin typeface="+mn-lt"/>
                          <a:ea typeface="+mn-ea"/>
                          <a:cs typeface="+mn-cs"/>
                        </a:rPr>
                        <a:t>Fail</a:t>
                      </a:r>
                      <a:endParaRPr lang="en-NZ" sz="2000" b="1" dirty="0"/>
                    </a:p>
                  </a:txBody>
                  <a:tcPr/>
                </a:tc>
                <a:tc gridSpan="2">
                  <a:txBody>
                    <a:bodyPr/>
                    <a:lstStyle/>
                    <a:p>
                      <a:pPr marL="0" lvl="0" indent="0">
                        <a:spcAft>
                          <a:spcPts val="0"/>
                        </a:spcAft>
                        <a:buFont typeface="Symbol"/>
                        <a:buNone/>
                      </a:pPr>
                      <a:r>
                        <a:rPr lang="en-NZ" sz="1800" kern="1200" dirty="0" smtClean="0">
                          <a:solidFill>
                            <a:schemeClr val="dk1"/>
                          </a:solidFill>
                          <a:effectLst/>
                          <a:latin typeface="+mn-lt"/>
                          <a:ea typeface="+mn-ea"/>
                          <a:cs typeface="+mn-cs"/>
                        </a:rPr>
                        <a:t>The investment partner has not provided the necessary evidence in its business case supporting the investment proposal, and has signalled that no further work is currently planned to complete the required evidence</a:t>
                      </a:r>
                      <a:endParaRPr lang="en-NZ" sz="1800" dirty="0">
                        <a:effectLst/>
                        <a:latin typeface="Lucida Sans"/>
                        <a:ea typeface="Calibri"/>
                        <a:cs typeface="Times New Roman"/>
                      </a:endParaRPr>
                    </a:p>
                  </a:txBody>
                  <a:tcPr marL="68580" marR="68580" marT="0" marB="0"/>
                </a:tc>
                <a:tc hMerge="1">
                  <a:txBody>
                    <a:bodyPr/>
                    <a:lstStyle/>
                    <a:p>
                      <a:endParaRPr lang="en-NZ" dirty="0"/>
                    </a:p>
                  </a:txBody>
                  <a:tcPr/>
                </a:tc>
              </a:tr>
              <a:tr h="647676">
                <a:tc vMerge="1">
                  <a:txBody>
                    <a:bodyPr/>
                    <a:lstStyle/>
                    <a:p>
                      <a:pPr algn="just"/>
                      <a:endParaRPr lang="en-NZ" dirty="0"/>
                    </a:p>
                  </a:txBody>
                  <a:tcPr/>
                </a:tc>
                <a:tc gridSpan="2">
                  <a:txBody>
                    <a:bodyPr/>
                    <a:lstStyle/>
                    <a:p>
                      <a:pPr marL="0" lvl="0" indent="0">
                        <a:spcAft>
                          <a:spcPts val="0"/>
                        </a:spcAft>
                        <a:buFont typeface="Symbol"/>
                        <a:buNone/>
                      </a:pPr>
                      <a:r>
                        <a:rPr lang="en-NZ" sz="1800" kern="1200" dirty="0" smtClean="0">
                          <a:solidFill>
                            <a:schemeClr val="dk1"/>
                          </a:solidFill>
                          <a:effectLst/>
                          <a:latin typeface="+mn-lt"/>
                          <a:ea typeface="+mn-ea"/>
                          <a:cs typeface="+mn-cs"/>
                        </a:rPr>
                        <a:t>The Transport Agency determines that the business case is not sufficiently robust to support the investment proposal and is assessed as a Fail</a:t>
                      </a:r>
                      <a:endParaRPr lang="en-NZ" sz="1800" dirty="0">
                        <a:effectLst/>
                        <a:latin typeface="Lucida Sans"/>
                        <a:ea typeface="Calibri"/>
                        <a:cs typeface="Times New Roman"/>
                      </a:endParaRPr>
                    </a:p>
                  </a:txBody>
                  <a:tcPr marL="68580" marR="68580" marT="0" marB="0"/>
                </a:tc>
                <a:tc hMerge="1">
                  <a:txBody>
                    <a:bodyPr/>
                    <a:lstStyle/>
                    <a:p>
                      <a:endParaRPr lang="en-NZ"/>
                    </a:p>
                  </a:txBody>
                  <a:tcPr/>
                </a:tc>
              </a:tr>
              <a:tr h="1636235">
                <a:tc vMerge="1">
                  <a:txBody>
                    <a:bodyPr/>
                    <a:lstStyle/>
                    <a:p>
                      <a:pPr algn="just"/>
                      <a:endParaRPr lang="en-NZ"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NZ" sz="1800" kern="1200" dirty="0" smtClean="0">
                          <a:solidFill>
                            <a:srgbClr val="FF0000"/>
                          </a:solidFill>
                          <a:effectLst/>
                          <a:latin typeface="+mn-lt"/>
                          <a:ea typeface="+mn-ea"/>
                          <a:cs typeface="+mn-cs"/>
                        </a:rPr>
                        <a:t>The proposal does not proceed to the IAF phase until the investment partner agrees to address the business case deficiencies, and the business case is then reassessed as a Rework or Pass</a:t>
                      </a:r>
                    </a:p>
                  </a:txBody>
                  <a:tcPr marL="68580" marR="68580" marT="0" marB="0"/>
                </a:tc>
                <a:tc>
                  <a:txBody>
                    <a:bodyPr/>
                    <a:lstStyle/>
                    <a:p>
                      <a:pPr marL="0" lvl="0" indent="0">
                        <a:spcAft>
                          <a:spcPts val="0"/>
                        </a:spcAft>
                        <a:buFont typeface="Symbol"/>
                        <a:buNone/>
                      </a:pPr>
                      <a:r>
                        <a:rPr lang="en-NZ" sz="1800" kern="1200" dirty="0" smtClean="0">
                          <a:solidFill>
                            <a:schemeClr val="dk1"/>
                          </a:solidFill>
                          <a:effectLst/>
                          <a:latin typeface="+mn-lt"/>
                          <a:ea typeface="+mn-ea"/>
                          <a:cs typeface="+mn-cs"/>
                        </a:rPr>
                        <a:t>The Transport Agency may decide to progress the proposal for funding, and will define conditions and the potential funding level, if any</a:t>
                      </a:r>
                      <a:endParaRPr lang="en-NZ" sz="1800" dirty="0">
                        <a:effectLst/>
                        <a:latin typeface="Lucida Sans"/>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06570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89528"/>
            <a:ext cx="8635327" cy="630936"/>
          </a:xfrm>
        </p:spPr>
        <p:txBody>
          <a:bodyPr/>
          <a:lstStyle/>
          <a:p>
            <a:r>
              <a:rPr lang="en-NZ" dirty="0"/>
              <a:t>Assessment </a:t>
            </a:r>
            <a:r>
              <a:rPr lang="en-NZ" dirty="0" smtClean="0"/>
              <a:t>of </a:t>
            </a:r>
            <a:r>
              <a:rPr lang="en-NZ" dirty="0"/>
              <a:t>B</a:t>
            </a:r>
            <a:r>
              <a:rPr lang="en-NZ" dirty="0" smtClean="0"/>
              <a:t>usiness C</a:t>
            </a:r>
            <a:r>
              <a:rPr lang="en-NZ" dirty="0"/>
              <a:t>ase </a:t>
            </a:r>
            <a:r>
              <a:rPr lang="en-NZ" dirty="0" smtClean="0"/>
              <a:t>– “TIO look”</a:t>
            </a:r>
            <a:endParaRPr lang="en-NZ" dirty="0"/>
          </a:p>
        </p:txBody>
      </p:sp>
      <p:pic>
        <p:nvPicPr>
          <p:cNvPr id="205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49455" y="1409351"/>
            <a:ext cx="8994545" cy="39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998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Programme profile ratings and </a:t>
            </a:r>
            <a:r>
              <a:rPr lang="en-NZ" dirty="0" smtClean="0"/>
              <a:t>application</a:t>
            </a:r>
            <a:endParaRPr lang="en-NZ" dirty="0"/>
          </a:p>
        </p:txBody>
      </p:sp>
      <p:sp>
        <p:nvSpPr>
          <p:cNvPr id="3" name="Content Placeholder 2"/>
          <p:cNvSpPr>
            <a:spLocks noGrp="1"/>
          </p:cNvSpPr>
          <p:nvPr>
            <p:ph sz="quarter" idx="10"/>
          </p:nvPr>
        </p:nvSpPr>
        <p:spPr/>
        <p:txBody>
          <a:bodyPr/>
          <a:lstStyle/>
          <a:p>
            <a:pPr marL="285750" indent="-285750">
              <a:lnSpc>
                <a:spcPct val="100000"/>
              </a:lnSpc>
              <a:spcBef>
                <a:spcPts val="1200"/>
              </a:spcBef>
              <a:spcAft>
                <a:spcPts val="600"/>
              </a:spcAft>
              <a:buFont typeface="Arial" panose="020B0604020202020204" pitchFamily="34" charset="0"/>
              <a:buChar char="•"/>
            </a:pPr>
            <a:r>
              <a:rPr lang="en-NZ" dirty="0" smtClean="0"/>
              <a:t>The outcome of the Assessment of Business Case informs our confidence in the robustness of the funding proposal.</a:t>
            </a:r>
          </a:p>
          <a:p>
            <a:pPr marL="285750" indent="-285750">
              <a:lnSpc>
                <a:spcPct val="100000"/>
              </a:lnSpc>
              <a:spcBef>
                <a:spcPts val="1200"/>
              </a:spcBef>
              <a:spcAft>
                <a:spcPts val="600"/>
              </a:spcAft>
              <a:buFont typeface="Arial" panose="020B0604020202020204" pitchFamily="34" charset="0"/>
              <a:buChar char="•"/>
            </a:pPr>
            <a:r>
              <a:rPr lang="en-NZ" dirty="0" smtClean="0"/>
              <a:t>The </a:t>
            </a:r>
            <a:r>
              <a:rPr lang="en-NZ" dirty="0"/>
              <a:t>two assessment factors of Results Alignment and Cost-Benefit Appraisal are brought together to form an assessment profile which determines a proposal’s priority, where the ranking is based on:</a:t>
            </a:r>
          </a:p>
          <a:p>
            <a:pPr marL="628650" lvl="1" indent="-285750">
              <a:lnSpc>
                <a:spcPct val="100000"/>
              </a:lnSpc>
              <a:spcBef>
                <a:spcPts val="1200"/>
              </a:spcBef>
              <a:spcAft>
                <a:spcPts val="600"/>
              </a:spcAft>
            </a:pPr>
            <a:r>
              <a:rPr lang="en-NZ" dirty="0" smtClean="0"/>
              <a:t>Results alignment: meeting </a:t>
            </a:r>
            <a:r>
              <a:rPr lang="en-NZ" dirty="0"/>
              <a:t>the desired results of the investment strategy</a:t>
            </a:r>
          </a:p>
          <a:p>
            <a:pPr marL="628650" lvl="1" indent="-285750">
              <a:lnSpc>
                <a:spcPct val="100000"/>
              </a:lnSpc>
              <a:spcBef>
                <a:spcPts val="1200"/>
              </a:spcBef>
              <a:spcAft>
                <a:spcPts val="600"/>
              </a:spcAft>
            </a:pPr>
            <a:r>
              <a:rPr lang="en-NZ" dirty="0" smtClean="0"/>
              <a:t>Cost benefit: achieving </a:t>
            </a:r>
            <a:r>
              <a:rPr lang="en-NZ" dirty="0"/>
              <a:t>the desired results in the most efficient way</a:t>
            </a:r>
          </a:p>
          <a:p>
            <a:pPr>
              <a:lnSpc>
                <a:spcPct val="100000"/>
              </a:lnSpc>
              <a:spcBef>
                <a:spcPts val="1200"/>
              </a:spcBef>
              <a:spcAft>
                <a:spcPts val="600"/>
              </a:spcAft>
            </a:pPr>
            <a:endParaRPr lang="en-NZ" dirty="0"/>
          </a:p>
        </p:txBody>
      </p:sp>
    </p:spTree>
    <p:extLst>
      <p:ext uri="{BB962C8B-B14F-4D97-AF65-F5344CB8AC3E}">
        <p14:creationId xmlns:p14="http://schemas.microsoft.com/office/powerpoint/2010/main" val="283610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621792"/>
            <a:ext cx="8635327" cy="925068"/>
          </a:xfrm>
        </p:spPr>
        <p:txBody>
          <a:bodyPr/>
          <a:lstStyle/>
          <a:p>
            <a:r>
              <a:rPr lang="en-NZ" dirty="0"/>
              <a:t>Programme profile ratings and application (cont</a:t>
            </a:r>
            <a:r>
              <a:rPr lang="en-NZ" dirty="0" smtClean="0"/>
              <a:t>.)</a:t>
            </a:r>
            <a:endParaRPr lang="en-NZ" dirty="0"/>
          </a:p>
        </p:txBody>
      </p:sp>
      <p:sp>
        <p:nvSpPr>
          <p:cNvPr id="3" name="Content Placeholder 2"/>
          <p:cNvSpPr>
            <a:spLocks noGrp="1"/>
          </p:cNvSpPr>
          <p:nvPr>
            <p:ph sz="quarter" idx="10"/>
          </p:nvPr>
        </p:nvSpPr>
        <p:spPr>
          <a:xfrm>
            <a:off x="212721" y="1628775"/>
            <a:ext cx="8626479" cy="706119"/>
          </a:xfrm>
        </p:spPr>
        <p:txBody>
          <a:bodyPr/>
          <a:lstStyle/>
          <a:p>
            <a:r>
              <a:rPr lang="en-NZ" dirty="0"/>
              <a:t>Funding levels for programmes will be informed by the profile and will take account of the Transport </a:t>
            </a:r>
            <a:r>
              <a:rPr lang="en-NZ" dirty="0" smtClean="0"/>
              <a:t>Agency’s intervention hierarchy:</a:t>
            </a:r>
          </a:p>
          <a:p>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251" y="2270760"/>
            <a:ext cx="6702416" cy="323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74321" y="5621655"/>
            <a:ext cx="7482840" cy="3530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Note - This table is draft and may change pending the final GPS.</a:t>
            </a:r>
          </a:p>
          <a:p>
            <a:endParaRPr lang="en-NZ" dirty="0"/>
          </a:p>
        </p:txBody>
      </p:sp>
    </p:spTree>
    <p:extLst>
      <p:ext uri="{BB962C8B-B14F-4D97-AF65-F5344CB8AC3E}">
        <p14:creationId xmlns:p14="http://schemas.microsoft.com/office/powerpoint/2010/main" val="316672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393183"/>
            <a:ext cx="8635327" cy="886968"/>
          </a:xfrm>
        </p:spPr>
        <p:txBody>
          <a:bodyPr/>
          <a:lstStyle/>
          <a:p>
            <a:r>
              <a:rPr lang="en-NZ" dirty="0" smtClean="0"/>
              <a:t>Timelines: </a:t>
            </a:r>
            <a:r>
              <a:rPr lang="en-NZ" dirty="0"/>
              <a:t>Continuous </a:t>
            </a:r>
            <a:r>
              <a:rPr lang="en-NZ" dirty="0" smtClean="0"/>
              <a:t>Programmes</a:t>
            </a:r>
            <a:endParaRPr lang="en-NZ" dirty="0"/>
          </a:p>
        </p:txBody>
      </p:sp>
      <p:sp>
        <p:nvSpPr>
          <p:cNvPr id="3" name="Content Placeholder 2"/>
          <p:cNvSpPr>
            <a:spLocks noGrp="1"/>
          </p:cNvSpPr>
          <p:nvPr>
            <p:ph sz="quarter" idx="10"/>
          </p:nvPr>
        </p:nvSpPr>
        <p:spPr>
          <a:xfrm>
            <a:off x="212721" y="1775460"/>
            <a:ext cx="8626479" cy="4020656"/>
          </a:xfrm>
        </p:spPr>
        <p:txBody>
          <a:bodyPr/>
          <a:lstStyle/>
          <a:p>
            <a:pPr marL="285750" indent="-285750">
              <a:lnSpc>
                <a:spcPct val="100000"/>
              </a:lnSpc>
              <a:spcBef>
                <a:spcPts val="1200"/>
              </a:spcBef>
              <a:spcAft>
                <a:spcPts val="600"/>
              </a:spcAft>
              <a:buFont typeface="Arial" panose="020B0604020202020204" pitchFamily="34" charset="0"/>
              <a:buChar char="•"/>
            </a:pPr>
            <a:r>
              <a:rPr lang="en-NZ" sz="2200" dirty="0"/>
              <a:t>P</a:t>
            </a:r>
            <a:r>
              <a:rPr lang="en-NZ" sz="2200" dirty="0" smtClean="0"/>
              <a:t>rogramme approval occurs </a:t>
            </a:r>
            <a:r>
              <a:rPr lang="en-NZ" sz="2200" dirty="0"/>
              <a:t>at the time of NLTP </a:t>
            </a:r>
            <a:r>
              <a:rPr lang="en-NZ" sz="2200" dirty="0" smtClean="0"/>
              <a:t>adoption</a:t>
            </a:r>
            <a:endParaRPr lang="en-NZ" sz="2200" dirty="0"/>
          </a:p>
          <a:p>
            <a:pPr marL="285750" indent="-285750">
              <a:lnSpc>
                <a:spcPct val="100000"/>
              </a:lnSpc>
              <a:spcBef>
                <a:spcPts val="1200"/>
              </a:spcBef>
              <a:spcAft>
                <a:spcPts val="600"/>
              </a:spcAft>
              <a:buFont typeface="Arial" panose="020B0604020202020204" pitchFamily="34" charset="0"/>
              <a:buChar char="•"/>
            </a:pPr>
            <a:r>
              <a:rPr lang="en-NZ" sz="2200" dirty="0" smtClean="0"/>
              <a:t>Approval </a:t>
            </a:r>
            <a:r>
              <a:rPr lang="en-NZ" sz="2200" dirty="0"/>
              <a:t>typically* granted across the three year NLTP </a:t>
            </a:r>
            <a:r>
              <a:rPr lang="en-NZ" sz="2200" dirty="0" smtClean="0"/>
              <a:t>period</a:t>
            </a:r>
            <a:endParaRPr lang="en-NZ" sz="2200" dirty="0"/>
          </a:p>
          <a:p>
            <a:pPr marL="285750" indent="-285750">
              <a:lnSpc>
                <a:spcPct val="100000"/>
              </a:lnSpc>
              <a:spcBef>
                <a:spcPts val="1200"/>
              </a:spcBef>
              <a:spcAft>
                <a:spcPts val="600"/>
              </a:spcAft>
              <a:buFont typeface="Arial" panose="020B0604020202020204" pitchFamily="34" charset="0"/>
              <a:buChar char="•"/>
            </a:pPr>
            <a:r>
              <a:rPr lang="en-NZ" sz="2200" dirty="0" smtClean="0"/>
              <a:t>Three </a:t>
            </a:r>
            <a:r>
              <a:rPr lang="en-NZ" sz="2200" dirty="0"/>
              <a:t>stage process to the </a:t>
            </a:r>
            <a:r>
              <a:rPr lang="en-NZ" sz="2200" dirty="0" smtClean="0"/>
              <a:t>submissions for Continuous  Programmes </a:t>
            </a:r>
            <a:r>
              <a:rPr lang="en-NZ" sz="2200" dirty="0"/>
              <a:t>for the 2018-21 </a:t>
            </a:r>
            <a:r>
              <a:rPr lang="en-NZ" sz="2200" dirty="0" smtClean="0"/>
              <a:t>NLTP:</a:t>
            </a:r>
            <a:endParaRPr lang="en-NZ" sz="2200" dirty="0"/>
          </a:p>
          <a:p>
            <a:pPr marL="742950" lvl="1" indent="-400050"/>
            <a:r>
              <a:rPr lang="en-NZ" sz="2200" dirty="0" smtClean="0"/>
              <a:t>Initial </a:t>
            </a:r>
            <a:r>
              <a:rPr lang="en-NZ" sz="2200" dirty="0"/>
              <a:t>bids – before 31 August 2017</a:t>
            </a:r>
          </a:p>
          <a:p>
            <a:pPr marL="742950" lvl="1" indent="-400050"/>
            <a:r>
              <a:rPr lang="en-NZ" sz="2200" dirty="0"/>
              <a:t>Firm bids – before 20 October 2017</a:t>
            </a:r>
          </a:p>
          <a:p>
            <a:pPr marL="742950" lvl="1" indent="-400050"/>
            <a:r>
              <a:rPr lang="en-NZ" sz="2200" dirty="0" smtClean="0"/>
              <a:t>Final </a:t>
            </a:r>
            <a:r>
              <a:rPr lang="en-NZ" sz="2200" dirty="0"/>
              <a:t>bids – before </a:t>
            </a:r>
            <a:r>
              <a:rPr lang="en-NZ" sz="2200" dirty="0" smtClean="0"/>
              <a:t>16 December 2017</a:t>
            </a:r>
          </a:p>
          <a:p>
            <a:pPr marL="400050" indent="-400050">
              <a:buFont typeface="Arial" panose="020B0604020202020204" pitchFamily="34" charset="0"/>
              <a:buChar char="•"/>
            </a:pPr>
            <a:r>
              <a:rPr lang="en-NZ" sz="2200" dirty="0" smtClean="0"/>
              <a:t>Indicative allocations expected mid-April 2018</a:t>
            </a:r>
            <a:endParaRPr lang="en-NZ" sz="2200" dirty="0"/>
          </a:p>
        </p:txBody>
      </p:sp>
    </p:spTree>
    <p:extLst>
      <p:ext uri="{BB962C8B-B14F-4D97-AF65-F5344CB8AC3E}">
        <p14:creationId xmlns:p14="http://schemas.microsoft.com/office/powerpoint/2010/main" val="1692881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300046"/>
            <a:ext cx="8635327" cy="917448"/>
          </a:xfrm>
        </p:spPr>
        <p:txBody>
          <a:bodyPr/>
          <a:lstStyle/>
          <a:p>
            <a:r>
              <a:rPr lang="en-NZ" dirty="0" smtClean="0"/>
              <a:t>Continuous Programmes – initial bids</a:t>
            </a:r>
            <a:endParaRPr lang="en-NZ" dirty="0"/>
          </a:p>
        </p:txBody>
      </p:sp>
      <p:sp>
        <p:nvSpPr>
          <p:cNvPr id="3" name="Content Placeholder 2"/>
          <p:cNvSpPr>
            <a:spLocks noGrp="1"/>
          </p:cNvSpPr>
          <p:nvPr>
            <p:ph sz="quarter" idx="10"/>
          </p:nvPr>
        </p:nvSpPr>
        <p:spPr>
          <a:xfrm>
            <a:off x="463444" y="1614363"/>
            <a:ext cx="8223356" cy="3695058"/>
          </a:xfrm>
        </p:spPr>
        <p:txBody>
          <a:bodyPr/>
          <a:lstStyle/>
          <a:p>
            <a:pPr marL="285750" indent="-285750">
              <a:lnSpc>
                <a:spcPct val="100000"/>
              </a:lnSpc>
              <a:spcBef>
                <a:spcPts val="1200"/>
              </a:spcBef>
              <a:spcAft>
                <a:spcPts val="600"/>
              </a:spcAft>
              <a:buFont typeface="Arial" panose="020B0604020202020204" pitchFamily="34" charset="0"/>
              <a:buChar char="•"/>
            </a:pPr>
            <a:r>
              <a:rPr lang="en-NZ" sz="2200" dirty="0" smtClean="0"/>
              <a:t>Due by </a:t>
            </a:r>
            <a:r>
              <a:rPr lang="en-NZ" sz="2200" dirty="0"/>
              <a:t>31 August </a:t>
            </a:r>
            <a:r>
              <a:rPr lang="en-NZ" sz="2200" dirty="0" smtClean="0"/>
              <a:t>2017</a:t>
            </a:r>
          </a:p>
          <a:p>
            <a:pPr marL="285750" indent="-285750">
              <a:lnSpc>
                <a:spcPct val="100000"/>
              </a:lnSpc>
              <a:spcBef>
                <a:spcPts val="1200"/>
              </a:spcBef>
              <a:spcAft>
                <a:spcPts val="600"/>
              </a:spcAft>
              <a:buFont typeface="Arial" panose="020B0604020202020204" pitchFamily="34" charset="0"/>
              <a:buChar char="•"/>
            </a:pPr>
            <a:r>
              <a:rPr lang="en-NZ" sz="2200" dirty="0" smtClean="0"/>
              <a:t>Signal </a:t>
            </a:r>
            <a:r>
              <a:rPr lang="en-NZ" sz="2200" dirty="0"/>
              <a:t>any change to strategic </a:t>
            </a:r>
            <a:r>
              <a:rPr lang="en-NZ" sz="2200" dirty="0" smtClean="0"/>
              <a:t>environment</a:t>
            </a:r>
            <a:endParaRPr lang="en-NZ" sz="2200" dirty="0"/>
          </a:p>
          <a:p>
            <a:pPr marL="285750" indent="-285750">
              <a:lnSpc>
                <a:spcPct val="100000"/>
              </a:lnSpc>
              <a:spcBef>
                <a:spcPts val="1200"/>
              </a:spcBef>
              <a:spcAft>
                <a:spcPts val="600"/>
              </a:spcAft>
              <a:buFont typeface="Arial" panose="020B0604020202020204" pitchFamily="34" charset="0"/>
              <a:buChar char="•"/>
            </a:pPr>
            <a:r>
              <a:rPr lang="en-NZ" sz="2200" dirty="0"/>
              <a:t>S</a:t>
            </a:r>
            <a:r>
              <a:rPr lang="en-NZ" sz="2200" dirty="0" smtClean="0"/>
              <a:t>ufficient detail to </a:t>
            </a:r>
            <a:r>
              <a:rPr lang="en-NZ" sz="2200" dirty="0"/>
              <a:t>determine whether what is being proposed is a continuation of an existing programme, or a significant service level </a:t>
            </a:r>
            <a:r>
              <a:rPr lang="en-NZ" sz="2200" dirty="0" smtClean="0"/>
              <a:t>change</a:t>
            </a:r>
            <a:endParaRPr lang="en-NZ" sz="2200" dirty="0"/>
          </a:p>
          <a:p>
            <a:pPr marL="285750" indent="-285750">
              <a:lnSpc>
                <a:spcPct val="100000"/>
              </a:lnSpc>
              <a:spcBef>
                <a:spcPts val="1200"/>
              </a:spcBef>
              <a:spcAft>
                <a:spcPts val="600"/>
              </a:spcAft>
              <a:buFont typeface="Arial" panose="020B0604020202020204" pitchFamily="34" charset="0"/>
              <a:buChar char="•"/>
            </a:pPr>
            <a:r>
              <a:rPr lang="en-NZ" sz="2200" dirty="0"/>
              <a:t>A </a:t>
            </a:r>
            <a:r>
              <a:rPr lang="en-NZ" sz="2200" dirty="0" smtClean="0"/>
              <a:t>‘first cut’ </a:t>
            </a:r>
            <a:r>
              <a:rPr lang="en-NZ" sz="2200" dirty="0"/>
              <a:t>of funding requirements across each work category of the </a:t>
            </a:r>
            <a:r>
              <a:rPr lang="en-NZ" sz="2200" dirty="0" smtClean="0"/>
              <a:t>programme</a:t>
            </a:r>
            <a:endParaRPr lang="en-NZ" sz="2200" dirty="0"/>
          </a:p>
          <a:p>
            <a:pPr>
              <a:lnSpc>
                <a:spcPct val="100000"/>
              </a:lnSpc>
              <a:spcBef>
                <a:spcPts val="1200"/>
              </a:spcBef>
              <a:spcAft>
                <a:spcPts val="600"/>
              </a:spcAft>
            </a:pPr>
            <a:endParaRPr lang="en-NZ" dirty="0"/>
          </a:p>
          <a:p>
            <a:pPr marL="400050" indent="-400050">
              <a:lnSpc>
                <a:spcPct val="100000"/>
              </a:lnSpc>
              <a:spcBef>
                <a:spcPts val="1200"/>
              </a:spcBef>
              <a:spcAft>
                <a:spcPts val="600"/>
              </a:spcAft>
              <a:buFont typeface="+mj-lt"/>
              <a:buAutoNum type="romanUcPeriod"/>
            </a:pPr>
            <a:endParaRPr lang="en-NZ" dirty="0"/>
          </a:p>
        </p:txBody>
      </p:sp>
    </p:spTree>
    <p:extLst>
      <p:ext uri="{BB962C8B-B14F-4D97-AF65-F5344CB8AC3E}">
        <p14:creationId xmlns:p14="http://schemas.microsoft.com/office/powerpoint/2010/main" val="4251223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316980"/>
            <a:ext cx="8635327" cy="917448"/>
          </a:xfrm>
        </p:spPr>
        <p:txBody>
          <a:bodyPr/>
          <a:lstStyle/>
          <a:p>
            <a:r>
              <a:rPr lang="en-NZ" dirty="0" smtClean="0"/>
              <a:t>Continuous </a:t>
            </a:r>
            <a:r>
              <a:rPr lang="en-NZ" dirty="0"/>
              <a:t>Programmes </a:t>
            </a:r>
            <a:r>
              <a:rPr lang="en-NZ" dirty="0" smtClean="0"/>
              <a:t>– firm bids</a:t>
            </a:r>
            <a:endParaRPr lang="en-NZ" dirty="0"/>
          </a:p>
        </p:txBody>
      </p:sp>
      <p:sp>
        <p:nvSpPr>
          <p:cNvPr id="3" name="Content Placeholder 2"/>
          <p:cNvSpPr>
            <a:spLocks noGrp="1"/>
          </p:cNvSpPr>
          <p:nvPr>
            <p:ph sz="quarter" idx="10"/>
          </p:nvPr>
        </p:nvSpPr>
        <p:spPr>
          <a:xfrm>
            <a:off x="212721" y="1590871"/>
            <a:ext cx="8626479" cy="3243580"/>
          </a:xfrm>
        </p:spPr>
        <p:txBody>
          <a:bodyPr/>
          <a:lstStyle/>
          <a:p>
            <a:pPr marL="285750" indent="-285750">
              <a:lnSpc>
                <a:spcPct val="100000"/>
              </a:lnSpc>
              <a:spcBef>
                <a:spcPts val="600"/>
              </a:spcBef>
              <a:spcAft>
                <a:spcPts val="600"/>
              </a:spcAft>
              <a:buFont typeface="Arial" panose="020B0604020202020204" pitchFamily="34" charset="0"/>
              <a:buChar char="•"/>
            </a:pPr>
            <a:r>
              <a:rPr lang="en-NZ" sz="2000" dirty="0" smtClean="0"/>
              <a:t>Due by </a:t>
            </a:r>
            <a:r>
              <a:rPr lang="en-NZ" sz="2000" dirty="0"/>
              <a:t>20 October </a:t>
            </a:r>
            <a:r>
              <a:rPr lang="en-NZ" sz="2000" dirty="0" smtClean="0"/>
              <a:t>2017</a:t>
            </a:r>
          </a:p>
          <a:p>
            <a:pPr marL="285750" indent="-285750">
              <a:lnSpc>
                <a:spcPct val="100000"/>
              </a:lnSpc>
              <a:spcBef>
                <a:spcPts val="600"/>
              </a:spcBef>
              <a:spcAft>
                <a:spcPts val="600"/>
              </a:spcAft>
              <a:buFont typeface="Arial" panose="020B0604020202020204" pitchFamily="34" charset="0"/>
              <a:buChar char="•"/>
            </a:pPr>
            <a:r>
              <a:rPr lang="en-NZ" sz="2000" dirty="0"/>
              <a:t>A consolidated programme is required </a:t>
            </a:r>
            <a:r>
              <a:rPr lang="en-NZ" sz="2000" dirty="0" smtClean="0"/>
              <a:t>showing where </a:t>
            </a:r>
            <a:r>
              <a:rPr lang="en-NZ" sz="2000" dirty="0"/>
              <a:t>the necessary information can be </a:t>
            </a:r>
            <a:r>
              <a:rPr lang="en-NZ" sz="2000" dirty="0" smtClean="0"/>
              <a:t>found </a:t>
            </a:r>
            <a:r>
              <a:rPr lang="en-NZ" sz="2000" dirty="0"/>
              <a:t>(e.g. AMP, RPTP etc.) </a:t>
            </a:r>
          </a:p>
          <a:p>
            <a:pPr marL="285750" indent="-285750">
              <a:lnSpc>
                <a:spcPct val="100000"/>
              </a:lnSpc>
              <a:spcBef>
                <a:spcPts val="600"/>
              </a:spcBef>
              <a:spcAft>
                <a:spcPts val="600"/>
              </a:spcAft>
              <a:buFont typeface="Arial" panose="020B0604020202020204" pitchFamily="34" charset="0"/>
              <a:buChar char="•"/>
            </a:pPr>
            <a:r>
              <a:rPr lang="en-NZ" sz="2000" dirty="0"/>
              <a:t>Review of </a:t>
            </a:r>
            <a:r>
              <a:rPr lang="en-NZ" sz="2000" dirty="0" smtClean="0"/>
              <a:t>the </a:t>
            </a:r>
            <a:r>
              <a:rPr lang="en-NZ" sz="2000" dirty="0"/>
              <a:t>A</a:t>
            </a:r>
            <a:r>
              <a:rPr lang="en-NZ" sz="2000" dirty="0" smtClean="0"/>
              <a:t>ssessment of Business Case </a:t>
            </a:r>
            <a:r>
              <a:rPr lang="en-NZ" sz="2000" dirty="0"/>
              <a:t>with </a:t>
            </a:r>
            <a:r>
              <a:rPr lang="en-NZ" sz="2000" dirty="0" smtClean="0"/>
              <a:t>a Transport </a:t>
            </a:r>
            <a:r>
              <a:rPr lang="en-NZ" sz="2000" dirty="0"/>
              <a:t>Agency representative, to ensure all questions are assessed</a:t>
            </a:r>
            <a:r>
              <a:rPr lang="en-NZ" sz="2000" dirty="0" smtClean="0"/>
              <a:t>* </a:t>
            </a:r>
            <a:endParaRPr lang="en-NZ" sz="2000" dirty="0"/>
          </a:p>
          <a:p>
            <a:pPr marL="285750" indent="-285750">
              <a:lnSpc>
                <a:spcPct val="100000"/>
              </a:lnSpc>
              <a:spcBef>
                <a:spcPts val="600"/>
              </a:spcBef>
              <a:spcAft>
                <a:spcPts val="600"/>
              </a:spcAft>
              <a:buFont typeface="Arial" panose="020B0604020202020204" pitchFamily="34" charset="0"/>
              <a:buChar char="•"/>
            </a:pPr>
            <a:r>
              <a:rPr lang="en-NZ" sz="2000" dirty="0"/>
              <a:t>Full disclosure of the proposed funding which clearly </a:t>
            </a:r>
            <a:r>
              <a:rPr lang="en-NZ" sz="2000" dirty="0" smtClean="0"/>
              <a:t>identifies:</a:t>
            </a:r>
            <a:endParaRPr lang="en-NZ" sz="2000" dirty="0"/>
          </a:p>
          <a:p>
            <a:pPr marL="1085850" lvl="2" indent="-400050">
              <a:lnSpc>
                <a:spcPct val="100000"/>
              </a:lnSpc>
              <a:spcBef>
                <a:spcPts val="600"/>
              </a:spcBef>
              <a:spcAft>
                <a:spcPts val="600"/>
              </a:spcAft>
            </a:pPr>
            <a:r>
              <a:rPr lang="en-NZ" sz="2000" dirty="0"/>
              <a:t>Core </a:t>
            </a:r>
            <a:r>
              <a:rPr lang="en-NZ" sz="2000" dirty="0" smtClean="0"/>
              <a:t>programme and, if applicable, </a:t>
            </a:r>
          </a:p>
          <a:p>
            <a:pPr marL="1085850" lvl="2" indent="-400050">
              <a:lnSpc>
                <a:spcPct val="100000"/>
              </a:lnSpc>
              <a:spcBef>
                <a:spcPts val="600"/>
              </a:spcBef>
              <a:spcAft>
                <a:spcPts val="600"/>
              </a:spcAft>
            </a:pPr>
            <a:r>
              <a:rPr lang="en-NZ" sz="2000" dirty="0"/>
              <a:t>Enhanced programme (maintenance) </a:t>
            </a:r>
            <a:r>
              <a:rPr lang="en-NZ" sz="2000" dirty="0" smtClean="0"/>
              <a:t>or</a:t>
            </a:r>
            <a:endParaRPr lang="en-NZ" sz="2000" dirty="0"/>
          </a:p>
          <a:p>
            <a:pPr marL="1085850" lvl="2" indent="-400050">
              <a:lnSpc>
                <a:spcPct val="100000"/>
              </a:lnSpc>
              <a:spcBef>
                <a:spcPts val="600"/>
              </a:spcBef>
              <a:spcAft>
                <a:spcPts val="600"/>
              </a:spcAft>
            </a:pPr>
            <a:r>
              <a:rPr lang="en-NZ" sz="2000" dirty="0"/>
              <a:t>Separate funding application for Improvements </a:t>
            </a:r>
            <a:r>
              <a:rPr lang="en-NZ" sz="2000" dirty="0" smtClean="0"/>
              <a:t>- change </a:t>
            </a:r>
            <a:r>
              <a:rPr lang="en-NZ" sz="2000" dirty="0"/>
              <a:t>in service level (PT) </a:t>
            </a:r>
          </a:p>
          <a:p>
            <a:pPr lvl="1" indent="0">
              <a:lnSpc>
                <a:spcPct val="100000"/>
              </a:lnSpc>
              <a:spcBef>
                <a:spcPts val="600"/>
              </a:spcBef>
              <a:spcAft>
                <a:spcPts val="600"/>
              </a:spcAft>
              <a:buNone/>
            </a:pPr>
            <a:endParaRPr lang="en-NZ" dirty="0"/>
          </a:p>
          <a:p>
            <a:pPr marL="400050" indent="-400050">
              <a:lnSpc>
                <a:spcPct val="100000"/>
              </a:lnSpc>
              <a:spcBef>
                <a:spcPts val="600"/>
              </a:spcBef>
              <a:spcAft>
                <a:spcPts val="600"/>
              </a:spcAft>
              <a:buFont typeface="+mj-lt"/>
              <a:buAutoNum type="romanUcPeriod" startAt="2"/>
            </a:pPr>
            <a:endParaRPr lang="en-NZ" dirty="0"/>
          </a:p>
        </p:txBody>
      </p:sp>
    </p:spTree>
    <p:extLst>
      <p:ext uri="{BB962C8B-B14F-4D97-AF65-F5344CB8AC3E}">
        <p14:creationId xmlns:p14="http://schemas.microsoft.com/office/powerpoint/2010/main" val="1056262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266178"/>
            <a:ext cx="8635327" cy="917448"/>
          </a:xfrm>
        </p:spPr>
        <p:txBody>
          <a:bodyPr/>
          <a:lstStyle/>
          <a:p>
            <a:r>
              <a:rPr lang="en-NZ" dirty="0" smtClean="0"/>
              <a:t>Continuous Programmes – final bids</a:t>
            </a:r>
            <a:endParaRPr lang="en-NZ" dirty="0"/>
          </a:p>
        </p:txBody>
      </p:sp>
      <p:sp>
        <p:nvSpPr>
          <p:cNvPr id="3" name="Content Placeholder 2"/>
          <p:cNvSpPr>
            <a:spLocks noGrp="1"/>
          </p:cNvSpPr>
          <p:nvPr>
            <p:ph sz="quarter" idx="10"/>
          </p:nvPr>
        </p:nvSpPr>
        <p:spPr>
          <a:xfrm>
            <a:off x="212721" y="1844881"/>
            <a:ext cx="8626479" cy="3243580"/>
          </a:xfrm>
        </p:spPr>
        <p:txBody>
          <a:bodyPr/>
          <a:lstStyle/>
          <a:p>
            <a:pPr marL="285750" indent="-285750">
              <a:lnSpc>
                <a:spcPct val="100000"/>
              </a:lnSpc>
              <a:spcBef>
                <a:spcPts val="1200"/>
              </a:spcBef>
              <a:spcAft>
                <a:spcPts val="600"/>
              </a:spcAft>
              <a:buFont typeface="Arial" panose="020B0604020202020204" pitchFamily="34" charset="0"/>
              <a:buChar char="•"/>
            </a:pPr>
            <a:r>
              <a:rPr lang="en-NZ" sz="2200" dirty="0" smtClean="0"/>
              <a:t>Due by </a:t>
            </a:r>
            <a:r>
              <a:rPr lang="en-NZ" sz="2200" dirty="0"/>
              <a:t>16 December </a:t>
            </a:r>
            <a:r>
              <a:rPr lang="en-NZ" sz="2200" dirty="0" smtClean="0"/>
              <a:t>2017</a:t>
            </a:r>
            <a:endParaRPr lang="en-NZ" sz="2200" dirty="0"/>
          </a:p>
          <a:p>
            <a:pPr marL="285750" indent="-285750">
              <a:lnSpc>
                <a:spcPct val="100000"/>
              </a:lnSpc>
              <a:spcBef>
                <a:spcPts val="1200"/>
              </a:spcBef>
              <a:spcAft>
                <a:spcPts val="600"/>
              </a:spcAft>
              <a:buFont typeface="Arial" panose="020B0604020202020204" pitchFamily="34" charset="0"/>
              <a:buChar char="•"/>
            </a:pPr>
            <a:r>
              <a:rPr lang="en-NZ" sz="2200" dirty="0"/>
              <a:t>Completion of the Assessment </a:t>
            </a:r>
            <a:r>
              <a:rPr lang="en-NZ" sz="2200" dirty="0" smtClean="0"/>
              <a:t>of </a:t>
            </a:r>
            <a:r>
              <a:rPr lang="en-NZ" sz="2200" dirty="0"/>
              <a:t>Business Case with </a:t>
            </a:r>
            <a:r>
              <a:rPr lang="en-NZ" sz="2200" dirty="0" smtClean="0"/>
              <a:t>Transport Agency </a:t>
            </a:r>
            <a:r>
              <a:rPr lang="en-NZ" sz="2200" dirty="0"/>
              <a:t>representative and all </a:t>
            </a:r>
            <a:r>
              <a:rPr lang="en-NZ" sz="2200" dirty="0" smtClean="0"/>
              <a:t>questions </a:t>
            </a:r>
            <a:r>
              <a:rPr lang="en-NZ" sz="2200" dirty="0"/>
              <a:t>assessed as a pass or </a:t>
            </a:r>
            <a:r>
              <a:rPr lang="en-NZ" sz="2200" dirty="0" smtClean="0"/>
              <a:t>rework </a:t>
            </a:r>
            <a:endParaRPr lang="en-NZ" sz="2200" dirty="0"/>
          </a:p>
          <a:p>
            <a:pPr marL="285750" indent="-285750">
              <a:lnSpc>
                <a:spcPct val="100000"/>
              </a:lnSpc>
              <a:spcBef>
                <a:spcPts val="1200"/>
              </a:spcBef>
              <a:spcAft>
                <a:spcPts val="600"/>
              </a:spcAft>
              <a:buFont typeface="Arial" panose="020B0604020202020204" pitchFamily="34" charset="0"/>
              <a:buChar char="•"/>
            </a:pPr>
            <a:r>
              <a:rPr lang="en-NZ" sz="2200" dirty="0" smtClean="0"/>
              <a:t>Proposals </a:t>
            </a:r>
            <a:r>
              <a:rPr lang="en-NZ" sz="2200" dirty="0"/>
              <a:t>assessed as a fail will require negotiation and agreement on conditions and potential funding levels;</a:t>
            </a:r>
          </a:p>
          <a:p>
            <a:pPr marL="285750" indent="-285750">
              <a:lnSpc>
                <a:spcPct val="100000"/>
              </a:lnSpc>
              <a:spcBef>
                <a:spcPts val="1200"/>
              </a:spcBef>
              <a:spcAft>
                <a:spcPts val="600"/>
              </a:spcAft>
              <a:buFont typeface="Arial" panose="020B0604020202020204" pitchFamily="34" charset="0"/>
              <a:buChar char="•"/>
            </a:pPr>
            <a:r>
              <a:rPr lang="en-NZ" sz="2200" dirty="0" smtClean="0"/>
              <a:t>Transport Agency will provide rationale </a:t>
            </a:r>
            <a:r>
              <a:rPr lang="en-NZ" sz="2200" dirty="0"/>
              <a:t>and implications of any changes from firm bid.</a:t>
            </a:r>
          </a:p>
          <a:p>
            <a:pPr marL="400050" indent="-400050">
              <a:lnSpc>
                <a:spcPct val="100000"/>
              </a:lnSpc>
              <a:spcBef>
                <a:spcPts val="1200"/>
              </a:spcBef>
              <a:spcAft>
                <a:spcPts val="600"/>
              </a:spcAft>
              <a:buFont typeface="Arial" panose="020B0604020202020204" pitchFamily="34" charset="0"/>
              <a:buChar char="•"/>
            </a:pPr>
            <a:endParaRPr lang="en-NZ" dirty="0"/>
          </a:p>
          <a:p>
            <a:pPr marL="400050" indent="-400050">
              <a:lnSpc>
                <a:spcPct val="100000"/>
              </a:lnSpc>
              <a:spcBef>
                <a:spcPts val="1200"/>
              </a:spcBef>
              <a:spcAft>
                <a:spcPts val="600"/>
              </a:spcAft>
              <a:buFont typeface="+mj-lt"/>
              <a:buAutoNum type="romanUcPeriod" startAt="3"/>
            </a:pPr>
            <a:endParaRPr lang="en-NZ" dirty="0"/>
          </a:p>
        </p:txBody>
      </p:sp>
    </p:spTree>
    <p:extLst>
      <p:ext uri="{BB962C8B-B14F-4D97-AF65-F5344CB8AC3E}">
        <p14:creationId xmlns:p14="http://schemas.microsoft.com/office/powerpoint/2010/main" val="3066667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266178"/>
            <a:ext cx="8635327" cy="917448"/>
          </a:xfrm>
        </p:spPr>
        <p:txBody>
          <a:bodyPr/>
          <a:lstStyle/>
          <a:p>
            <a:r>
              <a:rPr lang="en-NZ" dirty="0" smtClean="0"/>
              <a:t>Questions </a:t>
            </a:r>
            <a:endParaRPr lang="en-NZ" dirty="0"/>
          </a:p>
        </p:txBody>
      </p:sp>
      <p:pic>
        <p:nvPicPr>
          <p:cNvPr id="5" name="Picture 2" descr="C:\Users\marky\AppData\Local\Microsoft\Windows\Temporary Internet Files\Content.IE5\P34NA992\©-iQoncept-Fotolia.com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584961"/>
            <a:ext cx="6196962" cy="405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7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Overview  of continuous programmes</a:t>
            </a:r>
          </a:p>
        </p:txBody>
      </p:sp>
      <p:sp>
        <p:nvSpPr>
          <p:cNvPr id="8" name="Rectangle 3"/>
          <p:cNvSpPr txBox="1">
            <a:spLocks noChangeArrowheads="1"/>
          </p:cNvSpPr>
          <p:nvPr/>
        </p:nvSpPr>
        <p:spPr>
          <a:xfrm>
            <a:off x="388620" y="1737360"/>
            <a:ext cx="8298180" cy="408717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i="0" kern="1200">
                <a:solidFill>
                  <a:srgbClr val="003366"/>
                </a:solidFill>
                <a:latin typeface="Lucida Sans" panose="020B0602030504090204" pitchFamily="34" charset="0"/>
                <a:ea typeface="+mn-ea"/>
                <a:cs typeface="Lao UI" panose="020B0502040204020203" pitchFamily="34" charset="0"/>
              </a:defRPr>
            </a:lvl1pPr>
            <a:lvl2pPr marL="3429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2pPr>
            <a:lvl3pPr marL="6858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3pPr>
            <a:lvl4pPr marL="10287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4pPr>
            <a:lvl5pPr marL="1371600" indent="-342900" algn="l" defTabSz="914400" rtl="0" eaLnBrk="1" latinLnBrk="0" hangingPunct="1">
              <a:lnSpc>
                <a:spcPct val="90000"/>
              </a:lnSpc>
              <a:spcBef>
                <a:spcPts val="500"/>
              </a:spcBef>
              <a:buClr>
                <a:srgbClr val="9AA71D"/>
              </a:buClr>
              <a:buFont typeface="Arial" panose="020B0604020202020204" pitchFamily="34" charset="0"/>
              <a:buChar char="•"/>
              <a:defRPr sz="1800" i="0" kern="1200">
                <a:solidFill>
                  <a:srgbClr val="003366"/>
                </a:solidFill>
                <a:latin typeface="Lucida Sans" panose="020B0602030504090204"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1200"/>
              </a:spcBef>
              <a:spcAft>
                <a:spcPts val="1200"/>
              </a:spcAft>
              <a:buFont typeface="Arial" panose="020B0604020202020204" pitchFamily="34" charset="0"/>
              <a:buChar char="•"/>
            </a:pPr>
            <a:r>
              <a:rPr lang="en-NZ" altLang="en-US" sz="2000" dirty="0"/>
              <a:t>A continuous programme is a group of activities, relating to existing assets and services, delivered on an on-going basis from one NLTP to the next to maintain an adequate level of service.</a:t>
            </a:r>
          </a:p>
          <a:p>
            <a:pPr marL="285750" indent="-285750">
              <a:lnSpc>
                <a:spcPct val="100000"/>
              </a:lnSpc>
              <a:spcBef>
                <a:spcPts val="1200"/>
              </a:spcBef>
              <a:spcAft>
                <a:spcPts val="1200"/>
              </a:spcAft>
              <a:buFont typeface="Arial" panose="020B0604020202020204" pitchFamily="34" charset="0"/>
              <a:buChar char="•"/>
            </a:pPr>
            <a:r>
              <a:rPr lang="en-NZ" altLang="en-US" sz="2000" dirty="0"/>
              <a:t>NLTP funding for continuous programmes is considered as a single bid for each three year NLTP period. </a:t>
            </a:r>
          </a:p>
          <a:p>
            <a:pPr marL="285750" indent="-285750">
              <a:lnSpc>
                <a:spcPct val="100000"/>
              </a:lnSpc>
              <a:spcBef>
                <a:spcPts val="1200"/>
              </a:spcBef>
              <a:spcAft>
                <a:spcPts val="1200"/>
              </a:spcAft>
              <a:buFont typeface="Arial" panose="020B0604020202020204" pitchFamily="34" charset="0"/>
              <a:buChar char="•"/>
            </a:pPr>
            <a:r>
              <a:rPr lang="en-NZ" altLang="en-US" sz="2000" dirty="0"/>
              <a:t>The level of funding support necessary is determined via discussion and negotiation between the Transport Agency and investment partner involved</a:t>
            </a:r>
            <a:r>
              <a:rPr lang="en-NZ" altLang="en-US" sz="2000" dirty="0" smtClean="0"/>
              <a:t>.</a:t>
            </a:r>
            <a:endParaRPr lang="en-NZ" altLang="en-US" sz="2000" dirty="0"/>
          </a:p>
        </p:txBody>
      </p:sp>
    </p:spTree>
    <p:extLst>
      <p:ext uri="{BB962C8B-B14F-4D97-AF65-F5344CB8AC3E}">
        <p14:creationId xmlns:p14="http://schemas.microsoft.com/office/powerpoint/2010/main" val="39839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Types of continuous programmes</a:t>
            </a:r>
            <a:endParaRPr lang="en-NZ" dirty="0"/>
          </a:p>
        </p:txBody>
      </p:sp>
      <p:sp>
        <p:nvSpPr>
          <p:cNvPr id="3" name="Content Placeholder 2"/>
          <p:cNvSpPr>
            <a:spLocks noGrp="1"/>
          </p:cNvSpPr>
          <p:nvPr>
            <p:ph sz="quarter" idx="10"/>
          </p:nvPr>
        </p:nvSpPr>
        <p:spPr>
          <a:xfrm>
            <a:off x="376007" y="1607519"/>
            <a:ext cx="8419650" cy="3824453"/>
          </a:xfrm>
        </p:spPr>
        <p:txBody>
          <a:bodyPr/>
          <a:lstStyle/>
          <a:p>
            <a:pPr>
              <a:lnSpc>
                <a:spcPct val="100000"/>
              </a:lnSpc>
              <a:spcBef>
                <a:spcPts val="1200"/>
              </a:spcBef>
              <a:spcAft>
                <a:spcPts val="1200"/>
              </a:spcAft>
            </a:pPr>
            <a:r>
              <a:rPr lang="en-NZ" sz="2400" dirty="0" smtClean="0"/>
              <a:t>A </a:t>
            </a:r>
            <a:r>
              <a:rPr lang="en-NZ" sz="2400" dirty="0"/>
              <a:t>continuous programme and its group of activities relate to one of the following:</a:t>
            </a:r>
          </a:p>
          <a:p>
            <a:pPr marL="285750" indent="-285750">
              <a:lnSpc>
                <a:spcPct val="100000"/>
              </a:lnSpc>
              <a:spcBef>
                <a:spcPts val="1200"/>
              </a:spcBef>
              <a:spcAft>
                <a:spcPts val="1200"/>
              </a:spcAft>
              <a:buFont typeface="Arial" panose="020B0604020202020204" pitchFamily="34" charset="0"/>
              <a:buChar char="•"/>
            </a:pPr>
            <a:r>
              <a:rPr lang="en-NZ" sz="2400" dirty="0"/>
              <a:t>Road maintenance (maintenance, operations and renewal of existing </a:t>
            </a:r>
            <a:r>
              <a:rPr lang="en-NZ" sz="2400" dirty="0" smtClean="0"/>
              <a:t>assets and levels of service)</a:t>
            </a:r>
            <a:endParaRPr lang="en-NZ" sz="2400" dirty="0"/>
          </a:p>
          <a:p>
            <a:pPr marL="285750" indent="-285750">
              <a:lnSpc>
                <a:spcPct val="100000"/>
              </a:lnSpc>
              <a:spcBef>
                <a:spcPts val="1200"/>
              </a:spcBef>
              <a:spcAft>
                <a:spcPts val="1200"/>
              </a:spcAft>
              <a:buFont typeface="Arial" panose="020B0604020202020204" pitchFamily="34" charset="0"/>
              <a:buChar char="•"/>
            </a:pPr>
            <a:r>
              <a:rPr lang="en-NZ" sz="2400" dirty="0"/>
              <a:t>Public transport (existing services and operational amenities)</a:t>
            </a:r>
          </a:p>
          <a:p>
            <a:pPr marL="285750" indent="-285750">
              <a:lnSpc>
                <a:spcPct val="100000"/>
              </a:lnSpc>
              <a:spcBef>
                <a:spcPts val="1200"/>
              </a:spcBef>
              <a:spcAft>
                <a:spcPts val="1200"/>
              </a:spcAft>
              <a:buFont typeface="Arial" panose="020B0604020202020204" pitchFamily="34" charset="0"/>
              <a:buChar char="•"/>
            </a:pPr>
            <a:r>
              <a:rPr lang="en-NZ" sz="2400" dirty="0"/>
              <a:t>Road safety </a:t>
            </a:r>
            <a:r>
              <a:rPr lang="en-NZ" sz="2400" dirty="0" smtClean="0"/>
              <a:t>promotion</a:t>
            </a:r>
            <a:endParaRPr lang="en-NZ" sz="2400" dirty="0"/>
          </a:p>
        </p:txBody>
      </p:sp>
    </p:spTree>
    <p:extLst>
      <p:ext uri="{BB962C8B-B14F-4D97-AF65-F5344CB8AC3E}">
        <p14:creationId xmlns:p14="http://schemas.microsoft.com/office/powerpoint/2010/main" val="3879484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430064"/>
            <a:ext cx="8635327" cy="630936"/>
          </a:xfrm>
        </p:spPr>
        <p:txBody>
          <a:bodyPr/>
          <a:lstStyle/>
          <a:p>
            <a:r>
              <a:rPr lang="en-NZ" dirty="0" smtClean="0"/>
              <a:t>Maintenance programmes</a:t>
            </a:r>
            <a:endParaRPr lang="en-NZ" dirty="0"/>
          </a:p>
        </p:txBody>
      </p:sp>
      <p:sp>
        <p:nvSpPr>
          <p:cNvPr id="3" name="Content Placeholder 2"/>
          <p:cNvSpPr>
            <a:spLocks noGrp="1"/>
          </p:cNvSpPr>
          <p:nvPr>
            <p:ph sz="quarter" idx="10"/>
          </p:nvPr>
        </p:nvSpPr>
        <p:spPr>
          <a:xfrm>
            <a:off x="197974" y="1075649"/>
            <a:ext cx="8626479" cy="5089175"/>
          </a:xfrm>
          <a:solidFill>
            <a:schemeClr val="bg1"/>
          </a:solidFill>
        </p:spPr>
        <p:txBody>
          <a:bodyPr/>
          <a:lstStyle/>
          <a:p>
            <a:pPr marL="342900" indent="-342900">
              <a:lnSpc>
                <a:spcPct val="100000"/>
              </a:lnSpc>
              <a:spcBef>
                <a:spcPts val="1200"/>
              </a:spcBef>
              <a:buFont typeface="Arial" panose="020B0604020202020204" pitchFamily="34" charset="0"/>
              <a:buChar char="•"/>
            </a:pPr>
            <a:r>
              <a:rPr lang="en-NZ" dirty="0"/>
              <a:t>Core </a:t>
            </a:r>
            <a:r>
              <a:rPr lang="en-NZ" dirty="0" smtClean="0"/>
              <a:t>programme </a:t>
            </a:r>
            <a:endParaRPr lang="en-NZ" dirty="0"/>
          </a:p>
          <a:p>
            <a:pPr marL="685800" lvl="1">
              <a:lnSpc>
                <a:spcPct val="100000"/>
              </a:lnSpc>
              <a:spcBef>
                <a:spcPts val="1200"/>
              </a:spcBef>
            </a:pPr>
            <a:r>
              <a:rPr lang="en-NZ" dirty="0"/>
              <a:t>Eligible works within an investment </a:t>
            </a:r>
            <a:r>
              <a:rPr lang="en-NZ" dirty="0" smtClean="0"/>
              <a:t>partner’s </a:t>
            </a:r>
            <a:r>
              <a:rPr lang="en-NZ" dirty="0"/>
              <a:t>roading programme of maintenance work  required to achieve or maintain a pre-determined level of service  </a:t>
            </a:r>
          </a:p>
          <a:p>
            <a:pPr marL="1028700" lvl="2">
              <a:lnSpc>
                <a:spcPct val="100000"/>
              </a:lnSpc>
              <a:spcBef>
                <a:spcPts val="1200"/>
              </a:spcBef>
            </a:pPr>
            <a:r>
              <a:rPr lang="en-NZ" dirty="0"/>
              <a:t>Based on AMP and supporting information</a:t>
            </a:r>
          </a:p>
          <a:p>
            <a:pPr marL="1028700" lvl="2">
              <a:lnSpc>
                <a:spcPct val="100000"/>
              </a:lnSpc>
              <a:spcBef>
                <a:spcPts val="1200"/>
              </a:spcBef>
            </a:pPr>
            <a:r>
              <a:rPr lang="en-NZ" dirty="0"/>
              <a:t>Should be negotiated and refined through until final submission</a:t>
            </a:r>
          </a:p>
          <a:p>
            <a:pPr marL="342900" indent="-342900">
              <a:lnSpc>
                <a:spcPct val="100000"/>
              </a:lnSpc>
              <a:spcBef>
                <a:spcPts val="1200"/>
              </a:spcBef>
              <a:buFont typeface="Arial" panose="020B0604020202020204" pitchFamily="34" charset="0"/>
              <a:buChar char="•"/>
            </a:pPr>
            <a:r>
              <a:rPr lang="en-NZ" dirty="0"/>
              <a:t>Enhanced </a:t>
            </a:r>
            <a:r>
              <a:rPr lang="en-NZ" dirty="0" smtClean="0"/>
              <a:t>programme</a:t>
            </a:r>
            <a:r>
              <a:rPr lang="en-NZ" dirty="0"/>
              <a:t>: </a:t>
            </a:r>
          </a:p>
          <a:p>
            <a:pPr marL="1028700" lvl="2">
              <a:lnSpc>
                <a:spcPct val="100000"/>
              </a:lnSpc>
              <a:spcBef>
                <a:spcPts val="1200"/>
              </a:spcBef>
            </a:pPr>
            <a:r>
              <a:rPr lang="en-NZ" dirty="0"/>
              <a:t>Addresses </a:t>
            </a:r>
            <a:r>
              <a:rPr lang="en-NZ" dirty="0" smtClean="0"/>
              <a:t>significant </a:t>
            </a:r>
            <a:r>
              <a:rPr lang="en-NZ" dirty="0" err="1" smtClean="0"/>
              <a:t>CLoS</a:t>
            </a:r>
            <a:r>
              <a:rPr lang="en-NZ" dirty="0" smtClean="0"/>
              <a:t> </a:t>
            </a:r>
            <a:r>
              <a:rPr lang="en-NZ" dirty="0"/>
              <a:t>gaps through enhanced maintenance </a:t>
            </a:r>
            <a:r>
              <a:rPr lang="en-NZ" dirty="0" smtClean="0"/>
              <a:t>scope / practice.</a:t>
            </a:r>
            <a:endParaRPr lang="en-NZ" dirty="0"/>
          </a:p>
          <a:p>
            <a:pPr marL="1028700" lvl="2">
              <a:lnSpc>
                <a:spcPct val="100000"/>
              </a:lnSpc>
              <a:spcBef>
                <a:spcPts val="1200"/>
              </a:spcBef>
            </a:pPr>
            <a:r>
              <a:rPr lang="en-NZ" dirty="0"/>
              <a:t>Should demonstrate a </a:t>
            </a:r>
            <a:r>
              <a:rPr lang="en-NZ" dirty="0" smtClean="0"/>
              <a:t>need for change </a:t>
            </a:r>
            <a:r>
              <a:rPr lang="en-NZ" dirty="0"/>
              <a:t>in investment to address </a:t>
            </a:r>
            <a:r>
              <a:rPr lang="en-NZ" dirty="0" smtClean="0"/>
              <a:t>a significant gap in CLoS for the GPS priorities </a:t>
            </a:r>
            <a:r>
              <a:rPr lang="en-NZ" dirty="0"/>
              <a:t>under the IAF criteria for a High Results alignment rating</a:t>
            </a:r>
            <a:r>
              <a:rPr lang="en-NZ" dirty="0" smtClean="0"/>
              <a:t>.</a:t>
            </a:r>
            <a:endParaRPr lang="en-NZ" dirty="0"/>
          </a:p>
          <a:p>
            <a:pPr marL="285750" indent="-285750">
              <a:lnSpc>
                <a:spcPct val="100000"/>
              </a:lnSpc>
              <a:spcBef>
                <a:spcPts val="1200"/>
              </a:spcBef>
              <a:buFont typeface="Arial" panose="020B0604020202020204" pitchFamily="34" charset="0"/>
              <a:buChar char="•"/>
            </a:pPr>
            <a:r>
              <a:rPr lang="en-NZ" dirty="0"/>
              <a:t>Note:  Major gaps in CLoS requiring capital investment are addressed through the improvements activity </a:t>
            </a:r>
            <a:r>
              <a:rPr lang="en-NZ" dirty="0" smtClean="0"/>
              <a:t>classes.</a:t>
            </a:r>
          </a:p>
          <a:p>
            <a:pPr marL="1028700" lvl="2">
              <a:lnSpc>
                <a:spcPct val="100000"/>
              </a:lnSpc>
              <a:spcBef>
                <a:spcPts val="1200"/>
              </a:spcBef>
            </a:pPr>
            <a:endParaRPr lang="en-NZ" dirty="0" smtClean="0"/>
          </a:p>
          <a:p>
            <a:pPr marL="342900" indent="-342900">
              <a:lnSpc>
                <a:spcPct val="100000"/>
              </a:lnSpc>
              <a:spcBef>
                <a:spcPts val="1200"/>
              </a:spcBef>
              <a:buFont typeface="+mj-lt"/>
              <a:buAutoNum type="arabicPeriod"/>
            </a:pPr>
            <a:endParaRPr lang="en-NZ" dirty="0"/>
          </a:p>
        </p:txBody>
      </p:sp>
    </p:spTree>
    <p:extLst>
      <p:ext uri="{BB962C8B-B14F-4D97-AF65-F5344CB8AC3E}">
        <p14:creationId xmlns:p14="http://schemas.microsoft.com/office/powerpoint/2010/main" val="10147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1510"/>
                            </p:stCondLst>
                            <p:childTnLst>
                              <p:par>
                                <p:cTn id="10" presetID="2" presetClass="entr" presetSubtype="4" fill="hold" grpId="0" nodeType="after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50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150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10"/>
                            </p:stCondLst>
                            <p:childTnLst>
                              <p:par>
                                <p:cTn id="27" presetID="2" presetClass="entr" presetSubtype="4" fill="hold" grpId="0" nodeType="afterEffect">
                                  <p:stCondLst>
                                    <p:cond delay="500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1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9010"/>
                            </p:stCondLst>
                            <p:childTnLst>
                              <p:par>
                                <p:cTn id="40" presetID="2" presetClass="entr" presetSubtype="4" fill="hold" grpId="0" nodeType="afterEffect">
                                  <p:stCondLst>
                                    <p:cond delay="4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430064"/>
            <a:ext cx="8635327" cy="630936"/>
          </a:xfrm>
        </p:spPr>
        <p:txBody>
          <a:bodyPr/>
          <a:lstStyle/>
          <a:p>
            <a:r>
              <a:rPr lang="en-NZ" dirty="0"/>
              <a:t>Key Principles</a:t>
            </a:r>
          </a:p>
        </p:txBody>
      </p:sp>
      <p:sp>
        <p:nvSpPr>
          <p:cNvPr id="3" name="Content Placeholder 2"/>
          <p:cNvSpPr>
            <a:spLocks noGrp="1"/>
          </p:cNvSpPr>
          <p:nvPr>
            <p:ph sz="quarter" idx="10"/>
          </p:nvPr>
        </p:nvSpPr>
        <p:spPr>
          <a:xfrm>
            <a:off x="197974" y="1075649"/>
            <a:ext cx="8626479" cy="5089175"/>
          </a:xfrm>
          <a:solidFill>
            <a:schemeClr val="bg1"/>
          </a:solidFill>
        </p:spPr>
        <p:txBody>
          <a:bodyPr/>
          <a:lstStyle/>
          <a:p>
            <a:pPr marL="342900" indent="-342900">
              <a:lnSpc>
                <a:spcPct val="120000"/>
              </a:lnSpc>
              <a:buFont typeface="Arial" panose="020B0604020202020204" pitchFamily="34" charset="0"/>
              <a:buChar char="•"/>
            </a:pPr>
            <a:r>
              <a:rPr lang="en-NZ" sz="2000" dirty="0"/>
              <a:t>Major gaps in service level requiring capital investment are addressed through the improvements activity classes, e.g.:</a:t>
            </a:r>
          </a:p>
          <a:p>
            <a:pPr marL="685800" lvl="1">
              <a:lnSpc>
                <a:spcPct val="120000"/>
              </a:lnSpc>
              <a:spcBef>
                <a:spcPts val="600"/>
              </a:spcBef>
            </a:pPr>
            <a:r>
              <a:rPr lang="en-NZ" dirty="0"/>
              <a:t>Adding capacity to achieve travel time reliability</a:t>
            </a:r>
          </a:p>
          <a:p>
            <a:pPr marL="685800" lvl="1">
              <a:lnSpc>
                <a:spcPct val="120000"/>
              </a:lnSpc>
              <a:spcBef>
                <a:spcPts val="600"/>
              </a:spcBef>
            </a:pPr>
            <a:r>
              <a:rPr lang="en-NZ" dirty="0"/>
              <a:t>When a road / road feature requires significant change in configuration to move from the standard for one category of classification to a higher standard for another.</a:t>
            </a:r>
          </a:p>
          <a:p>
            <a:pPr>
              <a:lnSpc>
                <a:spcPct val="120000"/>
              </a:lnSpc>
            </a:pPr>
            <a:endParaRPr lang="en-NZ" sz="400" dirty="0"/>
          </a:p>
          <a:p>
            <a:pPr marL="342900" indent="-342900">
              <a:lnSpc>
                <a:spcPct val="120000"/>
              </a:lnSpc>
              <a:buFont typeface="Arial" panose="020B0604020202020204" pitchFamily="34" charset="0"/>
              <a:buChar char="•"/>
            </a:pPr>
            <a:r>
              <a:rPr lang="en-NZ" sz="2000" dirty="0"/>
              <a:t>A Maintenance programme can address service level gaps through enhanced maintenance practise, e.g.: </a:t>
            </a:r>
          </a:p>
          <a:p>
            <a:pPr marL="685800" lvl="1">
              <a:lnSpc>
                <a:spcPct val="120000"/>
              </a:lnSpc>
              <a:spcBef>
                <a:spcPts val="600"/>
              </a:spcBef>
            </a:pPr>
            <a:r>
              <a:rPr lang="en-NZ" dirty="0"/>
              <a:t>Improving TTR through better traffic management, customer info, </a:t>
            </a:r>
            <a:r>
              <a:rPr lang="en-NZ" dirty="0" err="1"/>
              <a:t>etc</a:t>
            </a:r>
            <a:r>
              <a:rPr lang="en-NZ" dirty="0"/>
              <a:t> (the TOCs)</a:t>
            </a:r>
          </a:p>
          <a:p>
            <a:pPr marL="685800" lvl="1">
              <a:lnSpc>
                <a:spcPct val="120000"/>
              </a:lnSpc>
              <a:spcBef>
                <a:spcPts val="600"/>
              </a:spcBef>
            </a:pPr>
            <a:r>
              <a:rPr lang="en-NZ" dirty="0"/>
              <a:t>Improving resilience through proactive maintenance</a:t>
            </a:r>
          </a:p>
          <a:p>
            <a:pPr marL="685800" lvl="1">
              <a:lnSpc>
                <a:spcPct val="120000"/>
              </a:lnSpc>
              <a:spcBef>
                <a:spcPts val="600"/>
              </a:spcBef>
            </a:pPr>
            <a:r>
              <a:rPr lang="en-NZ" dirty="0"/>
              <a:t>Justified additional programme scope /scale</a:t>
            </a:r>
          </a:p>
        </p:txBody>
      </p:sp>
    </p:spTree>
    <p:extLst>
      <p:ext uri="{BB962C8B-B14F-4D97-AF65-F5344CB8AC3E}">
        <p14:creationId xmlns:p14="http://schemas.microsoft.com/office/powerpoint/2010/main" val="40587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1510"/>
                            </p:stCondLst>
                            <p:childTnLst>
                              <p:par>
                                <p:cTn id="10" presetID="2" presetClass="entr" presetSubtype="4" fill="hold" grpId="0" nodeType="after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50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1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20"/>
                            </p:stCondLst>
                            <p:childTnLst>
                              <p:par>
                                <p:cTn id="23" presetID="2" presetClass="entr" presetSubtype="4" fill="hold" grpId="0" nodeType="afterEffect">
                                  <p:stCondLst>
                                    <p:cond delay="15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50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50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1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50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Mock-up of TIO Work Categories screen</a:t>
            </a:r>
            <a:endParaRPr lang="en-NZ" dirty="0"/>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2725" y="2320122"/>
            <a:ext cx="8626475" cy="2220931"/>
          </a:xfrm>
        </p:spPr>
      </p:pic>
      <p:sp>
        <p:nvSpPr>
          <p:cNvPr id="4" name="Text Placeholder 3"/>
          <p:cNvSpPr>
            <a:spLocks noGrp="1"/>
          </p:cNvSpPr>
          <p:nvPr>
            <p:ph type="body" sz="quarter" idx="17"/>
          </p:nvPr>
        </p:nvSpPr>
        <p:spPr/>
        <p:txBody>
          <a:bodyPr/>
          <a:lstStyle/>
          <a:p>
            <a:endParaRPr lang="en-NZ"/>
          </a:p>
        </p:txBody>
      </p:sp>
      <p:sp>
        <p:nvSpPr>
          <p:cNvPr id="6" name="Oval 5"/>
          <p:cNvSpPr/>
          <p:nvPr/>
        </p:nvSpPr>
        <p:spPr>
          <a:xfrm>
            <a:off x="3627120" y="2514600"/>
            <a:ext cx="1737360" cy="57912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4495800" y="3093720"/>
            <a:ext cx="868680" cy="149352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856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Continuous programmes for public transport</a:t>
            </a:r>
          </a:p>
        </p:txBody>
      </p:sp>
      <p:sp>
        <p:nvSpPr>
          <p:cNvPr id="3" name="Content Placeholder 2"/>
          <p:cNvSpPr>
            <a:spLocks noGrp="1"/>
          </p:cNvSpPr>
          <p:nvPr>
            <p:ph sz="quarter" idx="10"/>
          </p:nvPr>
        </p:nvSpPr>
        <p:spPr/>
        <p:txBody>
          <a:bodyPr/>
          <a:lstStyle/>
          <a:p>
            <a:pPr marL="342900" indent="-342900">
              <a:lnSpc>
                <a:spcPct val="100000"/>
              </a:lnSpc>
              <a:spcBef>
                <a:spcPts val="1200"/>
              </a:spcBef>
              <a:spcAft>
                <a:spcPts val="600"/>
              </a:spcAft>
              <a:buFont typeface="Arial" panose="020B0604020202020204" pitchFamily="34" charset="0"/>
              <a:buChar char="•"/>
            </a:pPr>
            <a:r>
              <a:rPr lang="en-NZ" dirty="0"/>
              <a:t>Refers to existing services.</a:t>
            </a:r>
          </a:p>
          <a:p>
            <a:pPr marL="342900" indent="-342900">
              <a:lnSpc>
                <a:spcPct val="100000"/>
              </a:lnSpc>
              <a:spcBef>
                <a:spcPts val="1200"/>
              </a:spcBef>
              <a:spcAft>
                <a:spcPts val="600"/>
              </a:spcAft>
              <a:buFont typeface="Arial" panose="020B0604020202020204" pitchFamily="34" charset="0"/>
              <a:buChar char="•"/>
            </a:pPr>
            <a:r>
              <a:rPr lang="en-NZ" dirty="0"/>
              <a:t>Can include a reconfigured network, resulting in an expected increase in CLoS within the existing funding envelope.  </a:t>
            </a:r>
          </a:p>
          <a:p>
            <a:pPr marL="342900" indent="-342900">
              <a:lnSpc>
                <a:spcPct val="100000"/>
              </a:lnSpc>
              <a:spcBef>
                <a:spcPts val="1200"/>
              </a:spcBef>
              <a:spcAft>
                <a:spcPts val="600"/>
              </a:spcAft>
              <a:buFont typeface="Arial" panose="020B0604020202020204" pitchFamily="34" charset="0"/>
              <a:buChar char="•"/>
            </a:pPr>
            <a:r>
              <a:rPr lang="en-NZ" dirty="0"/>
              <a:t>Service improvements that result in an increased CLoS at an increased annualised cost* must be funded separately, as improvements**.</a:t>
            </a:r>
          </a:p>
          <a:p>
            <a:pPr marL="342900" indent="-342900">
              <a:lnSpc>
                <a:spcPct val="100000"/>
              </a:lnSpc>
              <a:spcBef>
                <a:spcPts val="1200"/>
              </a:spcBef>
              <a:spcAft>
                <a:spcPts val="600"/>
              </a:spcAft>
              <a:buFont typeface="Arial" panose="020B0604020202020204" pitchFamily="34" charset="0"/>
              <a:buChar char="•"/>
            </a:pPr>
            <a:r>
              <a:rPr lang="en-NZ" dirty="0"/>
              <a:t>Discussion with the Transport Agency may be required as to how best </a:t>
            </a:r>
            <a:r>
              <a:rPr lang="en-NZ" dirty="0" smtClean="0"/>
              <a:t>to carry </a:t>
            </a:r>
            <a:r>
              <a:rPr lang="en-NZ" dirty="0"/>
              <a:t>this out</a:t>
            </a:r>
            <a:r>
              <a:rPr lang="en-NZ" dirty="0" smtClean="0"/>
              <a:t>.</a:t>
            </a:r>
            <a:endParaRPr lang="en-NZ" dirty="0"/>
          </a:p>
        </p:txBody>
      </p:sp>
    </p:spTree>
    <p:extLst>
      <p:ext uri="{BB962C8B-B14F-4D97-AF65-F5344CB8AC3E}">
        <p14:creationId xmlns:p14="http://schemas.microsoft.com/office/powerpoint/2010/main" val="353823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2" y="757264"/>
            <a:ext cx="8635327" cy="630936"/>
          </a:xfrm>
        </p:spPr>
        <p:txBody>
          <a:bodyPr/>
          <a:lstStyle/>
          <a:p>
            <a:r>
              <a:rPr lang="en-NZ" dirty="0"/>
              <a:t>Continuous programmes for road safety promotion</a:t>
            </a:r>
          </a:p>
        </p:txBody>
      </p:sp>
      <p:sp>
        <p:nvSpPr>
          <p:cNvPr id="3" name="Content Placeholder 2"/>
          <p:cNvSpPr>
            <a:spLocks noGrp="1"/>
          </p:cNvSpPr>
          <p:nvPr>
            <p:ph sz="quarter" idx="10"/>
          </p:nvPr>
        </p:nvSpPr>
        <p:spPr/>
        <p:txBody>
          <a:bodyPr/>
          <a:lstStyle/>
          <a:p>
            <a:pPr marL="285750" indent="-285750">
              <a:lnSpc>
                <a:spcPct val="100000"/>
              </a:lnSpc>
              <a:spcBef>
                <a:spcPts val="1200"/>
              </a:spcBef>
              <a:spcAft>
                <a:spcPts val="600"/>
              </a:spcAft>
              <a:buFont typeface="Arial" panose="020B0604020202020204" pitchFamily="34" charset="0"/>
              <a:buChar char="•"/>
            </a:pPr>
            <a:r>
              <a:rPr lang="en-NZ" sz="2000" dirty="0"/>
              <a:t>Relate to promotion, education and advertising activities that promote the safe use of the land transport network.</a:t>
            </a:r>
          </a:p>
          <a:p>
            <a:pPr marL="285750" indent="-285750">
              <a:lnSpc>
                <a:spcPct val="100000"/>
              </a:lnSpc>
              <a:spcBef>
                <a:spcPts val="1200"/>
              </a:spcBef>
              <a:spcAft>
                <a:spcPts val="600"/>
              </a:spcAft>
              <a:buFont typeface="Arial" panose="020B0604020202020204" pitchFamily="34" charset="0"/>
              <a:buChar char="•"/>
            </a:pPr>
            <a:r>
              <a:rPr lang="en-NZ" sz="2000" dirty="0"/>
              <a:t>Treated as continuous programmes to give our partners surety of ongoing funding. </a:t>
            </a:r>
          </a:p>
          <a:p>
            <a:pPr marL="285750" indent="-285750">
              <a:lnSpc>
                <a:spcPct val="100000"/>
              </a:lnSpc>
              <a:spcBef>
                <a:spcPts val="1200"/>
              </a:spcBef>
              <a:spcAft>
                <a:spcPts val="600"/>
              </a:spcAft>
              <a:buFont typeface="Arial" panose="020B0604020202020204" pitchFamily="34" charset="0"/>
              <a:buChar char="•"/>
            </a:pPr>
            <a:r>
              <a:rPr lang="en-NZ" sz="2000" dirty="0"/>
              <a:t>Majority of programmes &lt;$1M, so streamlined approach to assessment utilised. </a:t>
            </a:r>
          </a:p>
          <a:p>
            <a:pPr marL="285750" indent="-285750">
              <a:lnSpc>
                <a:spcPct val="100000"/>
              </a:lnSpc>
              <a:spcBef>
                <a:spcPts val="1200"/>
              </a:spcBef>
              <a:spcAft>
                <a:spcPts val="600"/>
              </a:spcAft>
              <a:buFont typeface="Arial" panose="020B0604020202020204" pitchFamily="34" charset="0"/>
              <a:buChar char="•"/>
            </a:pPr>
            <a:endParaRPr lang="en-NZ" sz="2000" dirty="0"/>
          </a:p>
        </p:txBody>
      </p:sp>
    </p:spTree>
    <p:extLst>
      <p:ext uri="{BB962C8B-B14F-4D97-AF65-F5344CB8AC3E}">
        <p14:creationId xmlns:p14="http://schemas.microsoft.com/office/powerpoint/2010/main" val="3392719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NZTA External PowerPoint Template">
  <a:themeElements>
    <a:clrScheme name="NZTA">
      <a:dk1>
        <a:sysClr val="windowText" lastClr="000000"/>
      </a:dk1>
      <a:lt1>
        <a:sysClr val="window" lastClr="FFFFFF"/>
      </a:lt1>
      <a:dk2>
        <a:srgbClr val="197D5D"/>
      </a:dk2>
      <a:lt2>
        <a:srgbClr val="CF8B2D"/>
      </a:lt2>
      <a:accent1>
        <a:srgbClr val="19456B"/>
      </a:accent1>
      <a:accent2>
        <a:srgbClr val="AFBD22"/>
      </a:accent2>
      <a:accent3>
        <a:srgbClr val="CA4142"/>
      </a:accent3>
      <a:accent4>
        <a:srgbClr val="908070"/>
      </a:accent4>
      <a:accent5>
        <a:srgbClr val="2575AE"/>
      </a:accent5>
      <a:accent6>
        <a:srgbClr val="008B9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ZTA External PowerPoint Template.potx" id="{BDE9F58E-9B74-42B2-BDF1-1D00766E7B41}" vid="{13139653-9905-4BA2-83CD-DAEE8FC85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NZTA External PowerPoint Template</Template>
  <TotalTime>1380</TotalTime>
  <Words>2765</Words>
  <Application>Microsoft Office PowerPoint</Application>
  <PresentationFormat>On-screen Show (4:3)</PresentationFormat>
  <Paragraphs>259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NZTA External PowerPoint Template</vt:lpstr>
      <vt:lpstr>Continuous programmes </vt:lpstr>
      <vt:lpstr>Continuous programmes (draft IAF application)</vt:lpstr>
      <vt:lpstr>Overview  of continuous programmes</vt:lpstr>
      <vt:lpstr>Types of continuous programmes</vt:lpstr>
      <vt:lpstr>Maintenance programmes</vt:lpstr>
      <vt:lpstr>Key Principles</vt:lpstr>
      <vt:lpstr>Mock-up of TIO Work Categories screen</vt:lpstr>
      <vt:lpstr>Continuous programmes for public transport</vt:lpstr>
      <vt:lpstr>Continuous programmes for road safety promotion</vt:lpstr>
      <vt:lpstr>The draft IAF in relation to programmes</vt:lpstr>
      <vt:lpstr>Results alignment for continuous programmes</vt:lpstr>
      <vt:lpstr>Cost and benefit appraisal for continuous programmes</vt:lpstr>
      <vt:lpstr>Cost and benefit appraisal for programmes (cont.)</vt:lpstr>
      <vt:lpstr>Cost and benefit appraisal for programmes (cont.)  another example for maintenance</vt:lpstr>
      <vt:lpstr>Cost and benefit appraisal for programmes (cont.)</vt:lpstr>
      <vt:lpstr>The Business Case Approach for programmes</vt:lpstr>
      <vt:lpstr>Business Case Approach</vt:lpstr>
      <vt:lpstr>Assessment of Business Case – question level </vt:lpstr>
      <vt:lpstr>Assessment of Business Case - summary level</vt:lpstr>
      <vt:lpstr>Assessment of Business Case - summary level</vt:lpstr>
      <vt:lpstr>Assessment of Business Case - summary level</vt:lpstr>
      <vt:lpstr>Assessment of Business Case – “TIO look”</vt:lpstr>
      <vt:lpstr>Programme profile ratings and application</vt:lpstr>
      <vt:lpstr>Programme profile ratings and application (cont.)</vt:lpstr>
      <vt:lpstr>Timelines: Continuous Programmes</vt:lpstr>
      <vt:lpstr>Continuous Programmes – initial bids</vt:lpstr>
      <vt:lpstr>Continuous Programmes – firm bids</vt:lpstr>
      <vt:lpstr>Continuous Programmes – final bids</vt:lpstr>
      <vt:lpstr>Questions </vt:lpstr>
    </vt:vector>
  </TitlesOfParts>
  <Company>NZ Transport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Benwood</dc:creator>
  <dc:description>Designed by NZTA developed by Allfields</dc:description>
  <cp:lastModifiedBy>Nick Hunter</cp:lastModifiedBy>
  <cp:revision>77</cp:revision>
  <cp:lastPrinted>2017-06-14T06:34:20Z</cp:lastPrinted>
  <dcterms:created xsi:type="dcterms:W3CDTF">2017-05-08T01:38:46Z</dcterms:created>
  <dcterms:modified xsi:type="dcterms:W3CDTF">2017-06-14T06:34:39Z</dcterms:modified>
</cp:coreProperties>
</file>