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304" r:id="rId2"/>
    <p:sldId id="300" r:id="rId3"/>
    <p:sldId id="280" r:id="rId4"/>
    <p:sldId id="281" r:id="rId5"/>
    <p:sldId id="302" r:id="rId6"/>
    <p:sldId id="293" r:id="rId7"/>
    <p:sldId id="296" r:id="rId8"/>
    <p:sldId id="298" r:id="rId9"/>
    <p:sldId id="297" r:id="rId10"/>
    <p:sldId id="303" r:id="rId11"/>
    <p:sldId id="30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56A"/>
    <a:srgbClr val="9AA71D"/>
    <a:srgbClr val="00456B"/>
    <a:srgbClr val="0045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75" autoAdjust="0"/>
    <p:restoredTop sz="52216" autoAdjust="0"/>
  </p:normalViewPr>
  <p:slideViewPr>
    <p:cSldViewPr snapToGrid="0">
      <p:cViewPr>
        <p:scale>
          <a:sx n="50" d="100"/>
          <a:sy n="50" d="100"/>
        </p:scale>
        <p:origin x="-3384" y="-288"/>
      </p:cViewPr>
      <p:guideLst>
        <p:guide orient="horz"/>
        <p:guide pos="5759"/>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5688"/>
    </p:cViewPr>
  </p:sorter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34F07C-E30B-4239-9582-6ECB90780848}" type="datetimeFigureOut">
              <a:rPr lang="en-NZ" smtClean="0"/>
              <a:t>14/06/2017</a:t>
            </a:fld>
            <a:endParaRPr lang="en-NZ"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DDCC0-DE53-48E8-9810-D6F6B2090EE6}" type="slidenum">
              <a:rPr lang="en-NZ" smtClean="0"/>
              <a:t>‹#›</a:t>
            </a:fld>
            <a:endParaRPr lang="en-NZ" dirty="0"/>
          </a:p>
        </p:txBody>
      </p:sp>
    </p:spTree>
    <p:extLst>
      <p:ext uri="{BB962C8B-B14F-4D97-AF65-F5344CB8AC3E}">
        <p14:creationId xmlns:p14="http://schemas.microsoft.com/office/powerpoint/2010/main" val="3541227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4DDDCC0-DE53-48E8-9810-D6F6B2090EE6}" type="slidenum">
              <a:rPr lang="en-NZ" smtClean="0"/>
              <a:t>2</a:t>
            </a:fld>
            <a:endParaRPr lang="en-NZ" dirty="0"/>
          </a:p>
        </p:txBody>
      </p:sp>
    </p:spTree>
    <p:extLst>
      <p:ext uri="{BB962C8B-B14F-4D97-AF65-F5344CB8AC3E}">
        <p14:creationId xmlns:p14="http://schemas.microsoft.com/office/powerpoint/2010/main" val="1025417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e.g.:</a:t>
            </a:r>
          </a:p>
          <a:p>
            <a:r>
              <a:rPr lang="en-NZ" dirty="0" smtClean="0"/>
              <a:t>-activity</a:t>
            </a:r>
            <a:r>
              <a:rPr lang="en-NZ" baseline="0" dirty="0" smtClean="0"/>
              <a:t> name;</a:t>
            </a:r>
          </a:p>
          <a:p>
            <a:r>
              <a:rPr lang="en-NZ" baseline="0" dirty="0" smtClean="0"/>
              <a:t>-Intervention type;</a:t>
            </a:r>
          </a:p>
          <a:p>
            <a:r>
              <a:rPr lang="en-NZ" dirty="0" smtClean="0"/>
              <a:t>-total</a:t>
            </a:r>
            <a:r>
              <a:rPr lang="en-NZ" baseline="0" dirty="0" smtClean="0"/>
              <a:t> cost;</a:t>
            </a:r>
          </a:p>
          <a:p>
            <a:r>
              <a:rPr lang="en-NZ" baseline="0" dirty="0" smtClean="0"/>
              <a:t>-</a:t>
            </a:r>
            <a:r>
              <a:rPr lang="en-NZ" baseline="0" dirty="0" err="1" smtClean="0"/>
              <a:t>cashflow</a:t>
            </a:r>
            <a:endParaRPr lang="en-NZ" dirty="0"/>
          </a:p>
        </p:txBody>
      </p:sp>
      <p:sp>
        <p:nvSpPr>
          <p:cNvPr id="4" name="Slide Number Placeholder 3"/>
          <p:cNvSpPr>
            <a:spLocks noGrp="1"/>
          </p:cNvSpPr>
          <p:nvPr>
            <p:ph type="sldNum" sz="quarter" idx="10"/>
          </p:nvPr>
        </p:nvSpPr>
        <p:spPr/>
        <p:txBody>
          <a:bodyPr/>
          <a:lstStyle/>
          <a:p>
            <a:fld id="{74DDDCC0-DE53-48E8-9810-D6F6B2090EE6}" type="slidenum">
              <a:rPr lang="en-NZ" smtClean="0"/>
              <a:t>3</a:t>
            </a:fld>
            <a:endParaRPr lang="en-NZ" dirty="0"/>
          </a:p>
        </p:txBody>
      </p:sp>
    </p:spTree>
    <p:extLst>
      <p:ext uri="{BB962C8B-B14F-4D97-AF65-F5344CB8AC3E}">
        <p14:creationId xmlns:p14="http://schemas.microsoft.com/office/powerpoint/2010/main" val="3828148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Aft>
                <a:spcPts val="1200"/>
              </a:spcAft>
            </a:pPr>
            <a:r>
              <a:rPr lang="en-NZ" sz="2000" dirty="0" smtClean="0"/>
              <a:t>As part of this</a:t>
            </a:r>
          </a:p>
          <a:p>
            <a:pPr algn="just">
              <a:spcAft>
                <a:spcPts val="1200"/>
              </a:spcAft>
            </a:pPr>
            <a:r>
              <a:rPr lang="en-NZ" sz="2000" dirty="0" smtClean="0"/>
              <a:t>How </a:t>
            </a:r>
            <a:r>
              <a:rPr lang="en-NZ" sz="2000" dirty="0"/>
              <a:t>much time and effort should be expended on specific items of evidence? </a:t>
            </a:r>
          </a:p>
          <a:p>
            <a:pPr>
              <a:spcAft>
                <a:spcPts val="1200"/>
              </a:spcAft>
            </a:pPr>
            <a:r>
              <a:rPr lang="en-NZ" sz="2000" dirty="0"/>
              <a:t>At what level should the assessment be done?</a:t>
            </a:r>
          </a:p>
          <a:p>
            <a:pPr marL="685800" lvl="1"/>
            <a:r>
              <a:rPr lang="en-NZ" sz="2000" dirty="0"/>
              <a:t>Programme vs project?</a:t>
            </a:r>
          </a:p>
          <a:p>
            <a:pPr marL="685800" lvl="1"/>
            <a:r>
              <a:rPr lang="en-NZ" sz="2000" dirty="0"/>
              <a:t>What evidence needs to be supplied?</a:t>
            </a:r>
          </a:p>
          <a:p>
            <a:pPr marL="685800" lvl="1"/>
            <a:r>
              <a:rPr lang="en-NZ" sz="2000" dirty="0"/>
              <a:t>Quality / Quantity / Timeliness?</a:t>
            </a:r>
          </a:p>
          <a:p>
            <a:pPr marL="0" marR="0" indent="0" algn="l" defTabSz="914400" rtl="0" eaLnBrk="1" fontAlgn="auto" latinLnBrk="0" hangingPunct="1">
              <a:lnSpc>
                <a:spcPct val="100000"/>
              </a:lnSpc>
              <a:spcBef>
                <a:spcPts val="0"/>
              </a:spcBef>
              <a:spcAft>
                <a:spcPts val="0"/>
              </a:spcAft>
              <a:buClrTx/>
              <a:buSzTx/>
              <a:buFontTx/>
              <a:buNone/>
              <a:tabLst/>
              <a:defRPr/>
            </a:pPr>
            <a:r>
              <a:rPr lang="en-NZ" sz="2000" i="1" dirty="0" smtClean="0">
                <a:latin typeface="Lucida Sans" panose="020B0602040502020204" pitchFamily="34" charset="0"/>
                <a:cs typeface="Lucida Sans" panose="020B0602040502020204" pitchFamily="34" charset="0"/>
              </a:rPr>
              <a:t>From consultation we have decided upon an </a:t>
            </a:r>
            <a:r>
              <a:rPr lang="en-NZ" sz="2000" b="1" i="1" dirty="0" smtClean="0">
                <a:latin typeface="Lucida Sans" panose="020B0602040502020204" pitchFamily="34" charset="0"/>
                <a:cs typeface="Lucida Sans" panose="020B0602040502020204" pitchFamily="34" charset="0"/>
              </a:rPr>
              <a:t>enhanced approach </a:t>
            </a:r>
            <a:r>
              <a:rPr lang="en-NZ" sz="2000" i="1" dirty="0" smtClean="0">
                <a:latin typeface="Lucida Sans" panose="020B0602040502020204" pitchFamily="34" charset="0"/>
                <a:cs typeface="Lucida Sans" panose="020B0602040502020204" pitchFamily="34" charset="0"/>
              </a:rPr>
              <a:t>to what we already do with minor improvement applications</a:t>
            </a:r>
            <a:r>
              <a:rPr lang="en-NZ" sz="2000" dirty="0" smtClean="0">
                <a:latin typeface="Lucida Sans" panose="020B0602040502020204" pitchFamily="34" charset="0"/>
                <a:cs typeface="Lucida Sans" panose="020B0602040502020204" pitchFamily="34" charset="0"/>
              </a:rPr>
              <a:t>.</a:t>
            </a:r>
          </a:p>
          <a:p>
            <a:endParaRPr lang="en-NZ" sz="2000" dirty="0"/>
          </a:p>
          <a:p>
            <a:endParaRPr lang="en-NZ" dirty="0"/>
          </a:p>
        </p:txBody>
      </p:sp>
      <p:sp>
        <p:nvSpPr>
          <p:cNvPr id="4" name="Slide Number Placeholder 3"/>
          <p:cNvSpPr>
            <a:spLocks noGrp="1"/>
          </p:cNvSpPr>
          <p:nvPr>
            <p:ph type="sldNum" sz="quarter" idx="10"/>
          </p:nvPr>
        </p:nvSpPr>
        <p:spPr/>
        <p:txBody>
          <a:bodyPr/>
          <a:lstStyle/>
          <a:p>
            <a:fld id="{74DDDCC0-DE53-48E8-9810-D6F6B2090EE6}" type="slidenum">
              <a:rPr lang="en-NZ" smtClean="0"/>
              <a:t>4</a:t>
            </a:fld>
            <a:endParaRPr lang="en-NZ" dirty="0"/>
          </a:p>
        </p:txBody>
      </p:sp>
    </p:spTree>
    <p:extLst>
      <p:ext uri="{BB962C8B-B14F-4D97-AF65-F5344CB8AC3E}">
        <p14:creationId xmlns:p14="http://schemas.microsoft.com/office/powerpoint/2010/main" val="3479972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Further</a:t>
            </a:r>
            <a:r>
              <a:rPr lang="en-NZ" baseline="0" dirty="0" smtClean="0"/>
              <a:t> detailed information now follows on these changes themselves</a:t>
            </a:r>
            <a:endParaRPr lang="en-NZ" dirty="0"/>
          </a:p>
        </p:txBody>
      </p:sp>
      <p:sp>
        <p:nvSpPr>
          <p:cNvPr id="4" name="Slide Number Placeholder 3"/>
          <p:cNvSpPr>
            <a:spLocks noGrp="1"/>
          </p:cNvSpPr>
          <p:nvPr>
            <p:ph type="sldNum" sz="quarter" idx="10"/>
          </p:nvPr>
        </p:nvSpPr>
        <p:spPr/>
        <p:txBody>
          <a:bodyPr/>
          <a:lstStyle/>
          <a:p>
            <a:fld id="{74DDDCC0-DE53-48E8-9810-D6F6B2090EE6}" type="slidenum">
              <a:rPr lang="en-NZ" smtClean="0"/>
              <a:t>5</a:t>
            </a:fld>
            <a:endParaRPr lang="en-NZ" dirty="0"/>
          </a:p>
        </p:txBody>
      </p:sp>
    </p:spTree>
    <p:extLst>
      <p:ext uri="{BB962C8B-B14F-4D97-AF65-F5344CB8AC3E}">
        <p14:creationId xmlns:p14="http://schemas.microsoft.com/office/powerpoint/2010/main" val="2461627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NZ" sz="2000" dirty="0" smtClean="0">
                <a:solidFill>
                  <a:srgbClr val="00456A"/>
                </a:solidFill>
              </a:rPr>
              <a:t>Where it has been identified it </a:t>
            </a:r>
            <a:r>
              <a:rPr lang="en-NZ" sz="2000" b="1" dirty="0" smtClean="0">
                <a:solidFill>
                  <a:srgbClr val="00456A"/>
                </a:solidFill>
              </a:rPr>
              <a:t>is service related</a:t>
            </a:r>
            <a:r>
              <a:rPr lang="en-NZ" sz="2000" dirty="0" smtClean="0">
                <a:solidFill>
                  <a:srgbClr val="00456A"/>
                </a:solidFill>
              </a:rPr>
              <a:t>: funding will be available for a trial* </a:t>
            </a:r>
            <a:r>
              <a:rPr lang="en-NZ" sz="2000" b="1" dirty="0" smtClean="0">
                <a:solidFill>
                  <a:srgbClr val="00456A"/>
                </a:solidFill>
              </a:rPr>
              <a:t>(up to a TC of $1M across the life of the trial).  </a:t>
            </a:r>
          </a:p>
        </p:txBody>
      </p:sp>
      <p:sp>
        <p:nvSpPr>
          <p:cNvPr id="4" name="Slide Number Placeholder 3"/>
          <p:cNvSpPr>
            <a:spLocks noGrp="1"/>
          </p:cNvSpPr>
          <p:nvPr>
            <p:ph type="sldNum" sz="quarter" idx="10"/>
          </p:nvPr>
        </p:nvSpPr>
        <p:spPr/>
        <p:txBody>
          <a:bodyPr/>
          <a:lstStyle/>
          <a:p>
            <a:fld id="{74DDDCC0-DE53-48E8-9810-D6F6B2090EE6}" type="slidenum">
              <a:rPr lang="en-NZ" smtClean="0"/>
              <a:t>6</a:t>
            </a:fld>
            <a:endParaRPr lang="en-NZ" dirty="0"/>
          </a:p>
        </p:txBody>
      </p:sp>
    </p:spTree>
    <p:extLst>
      <p:ext uri="{BB962C8B-B14F-4D97-AF65-F5344CB8AC3E}">
        <p14:creationId xmlns:p14="http://schemas.microsoft.com/office/powerpoint/2010/main" val="911300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NZ" sz="1800" dirty="0" smtClean="0">
                <a:solidFill>
                  <a:schemeClr val="tx1"/>
                </a:solidFill>
              </a:rPr>
              <a:t>Little change at detail level.</a:t>
            </a:r>
          </a:p>
          <a:p>
            <a:pPr marL="0" marR="0" lvl="2" indent="0" algn="l" defTabSz="914400" rtl="0" eaLnBrk="1" fontAlgn="auto" latinLnBrk="0" hangingPunct="1">
              <a:lnSpc>
                <a:spcPct val="100000"/>
              </a:lnSpc>
              <a:spcBef>
                <a:spcPts val="0"/>
              </a:spcBef>
              <a:spcAft>
                <a:spcPts val="0"/>
              </a:spcAft>
              <a:buClrTx/>
              <a:buSzTx/>
              <a:buFontTx/>
              <a:buNone/>
              <a:tabLst/>
              <a:defRPr/>
            </a:pPr>
            <a:r>
              <a:rPr lang="en-NZ" sz="1800" dirty="0" smtClean="0">
                <a:solidFill>
                  <a:schemeClr val="tx1"/>
                </a:solidFill>
              </a:rPr>
              <a:t>i.e. should align programme costs with actual claimed costs from the previous year and updated costs for current year.  This needs to be updated in TIO.</a:t>
            </a:r>
          </a:p>
          <a:p>
            <a:endParaRPr lang="en-NZ" dirty="0"/>
          </a:p>
        </p:txBody>
      </p:sp>
      <p:sp>
        <p:nvSpPr>
          <p:cNvPr id="4" name="Slide Number Placeholder 3"/>
          <p:cNvSpPr>
            <a:spLocks noGrp="1"/>
          </p:cNvSpPr>
          <p:nvPr>
            <p:ph type="sldNum" sz="quarter" idx="10"/>
          </p:nvPr>
        </p:nvSpPr>
        <p:spPr/>
        <p:txBody>
          <a:bodyPr/>
          <a:lstStyle/>
          <a:p>
            <a:fld id="{74DDDCC0-DE53-48E8-9810-D6F6B2090EE6}" type="slidenum">
              <a:rPr lang="en-NZ" smtClean="0"/>
              <a:t>7</a:t>
            </a:fld>
            <a:endParaRPr lang="en-NZ" dirty="0"/>
          </a:p>
        </p:txBody>
      </p:sp>
    </p:spTree>
    <p:extLst>
      <p:ext uri="{BB962C8B-B14F-4D97-AF65-F5344CB8AC3E}">
        <p14:creationId xmlns:p14="http://schemas.microsoft.com/office/powerpoint/2010/main" val="3489956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74DDDCC0-DE53-48E8-9810-D6F6B2090EE6}" type="slidenum">
              <a:rPr lang="en-NZ" smtClean="0"/>
              <a:t>8</a:t>
            </a:fld>
            <a:endParaRPr lang="en-NZ" dirty="0"/>
          </a:p>
        </p:txBody>
      </p:sp>
    </p:spTree>
    <p:extLst>
      <p:ext uri="{BB962C8B-B14F-4D97-AF65-F5344CB8AC3E}">
        <p14:creationId xmlns:p14="http://schemas.microsoft.com/office/powerpoint/2010/main" val="1345140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r>
              <a:rPr lang="en-NZ" dirty="0" smtClean="0"/>
              <a:t>Describe the consolidation process.</a:t>
            </a:r>
            <a:endParaRPr lang="en-NZ" dirty="0"/>
          </a:p>
        </p:txBody>
      </p:sp>
      <p:sp>
        <p:nvSpPr>
          <p:cNvPr id="4" name="Slide Number Placeholder 3"/>
          <p:cNvSpPr>
            <a:spLocks noGrp="1"/>
          </p:cNvSpPr>
          <p:nvPr>
            <p:ph type="sldNum" sz="quarter" idx="10"/>
          </p:nvPr>
        </p:nvSpPr>
        <p:spPr/>
        <p:txBody>
          <a:bodyPr/>
          <a:lstStyle/>
          <a:p>
            <a:fld id="{74DDDCC0-DE53-48E8-9810-D6F6B2090EE6}" type="slidenum">
              <a:rPr lang="en-NZ" smtClean="0"/>
              <a:t>9</a:t>
            </a:fld>
            <a:endParaRPr lang="en-NZ" dirty="0"/>
          </a:p>
        </p:txBody>
      </p:sp>
    </p:spTree>
    <p:extLst>
      <p:ext uri="{BB962C8B-B14F-4D97-AF65-F5344CB8AC3E}">
        <p14:creationId xmlns:p14="http://schemas.microsoft.com/office/powerpoint/2010/main" val="2235880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pPr>
            <a:r>
              <a:rPr lang="en-NZ" dirty="0" smtClean="0"/>
              <a:t>After assessment would expect an HM</a:t>
            </a:r>
            <a:r>
              <a:rPr lang="en-NZ" baseline="0" dirty="0" smtClean="0"/>
              <a:t> profile (i.e. this becomes the standard default).</a:t>
            </a:r>
          </a:p>
          <a:p>
            <a:pPr marL="0" indent="0">
              <a:buFont typeface="Arial" charset="0"/>
              <a:buNone/>
            </a:pPr>
            <a:endParaRPr lang="en-NZ" dirty="0" smtClean="0"/>
          </a:p>
          <a:p>
            <a:pPr marL="0" indent="0">
              <a:buFont typeface="Arial" charset="0"/>
              <a:buNone/>
            </a:pPr>
            <a:r>
              <a:rPr lang="en-NZ" dirty="0" smtClean="0"/>
              <a:t>*   </a:t>
            </a:r>
            <a:r>
              <a:rPr lang="en-NZ" dirty="0" smtClean="0"/>
              <a:t>Results alignment:</a:t>
            </a:r>
            <a:r>
              <a:rPr lang="en-NZ" baseline="0" dirty="0" smtClean="0"/>
              <a:t> </a:t>
            </a:r>
            <a:r>
              <a:rPr lang="en-NZ" dirty="0" smtClean="0"/>
              <a:t>Exceptions</a:t>
            </a:r>
            <a:r>
              <a:rPr lang="en-NZ" baseline="0" dirty="0" smtClean="0"/>
              <a:t> </a:t>
            </a:r>
            <a:r>
              <a:rPr lang="en-NZ" baseline="0" dirty="0" smtClean="0"/>
              <a:t>are likely to centre if there is variance to the summary outcomes capture with the direction of the Agency or as captured in key planning documentation (changed to medium or low)</a:t>
            </a:r>
          </a:p>
          <a:p>
            <a:pPr marL="0" indent="0">
              <a:buFont typeface="Arial" charset="0"/>
              <a:buNone/>
            </a:pPr>
            <a:endParaRPr lang="en-NZ" baseline="0" dirty="0" smtClean="0"/>
          </a:p>
          <a:p>
            <a:pPr marL="0" indent="0">
              <a:buFont typeface="Arial" charset="0"/>
              <a:buNone/>
            </a:pPr>
            <a:r>
              <a:rPr lang="en-NZ" baseline="0" dirty="0" smtClean="0"/>
              <a:t>** </a:t>
            </a:r>
            <a:r>
              <a:rPr lang="en-NZ" baseline="0" dirty="0" smtClean="0"/>
              <a:t>CBA: Upon </a:t>
            </a:r>
            <a:r>
              <a:rPr lang="en-NZ" baseline="0" dirty="0" smtClean="0"/>
              <a:t>request, the Agency can ask for additional supporting information to the s/sheet that demonstrates VFM.  Exceptions to a “medium” default centre around questionable alignment to what is being in invested in and delivery of VFM (change to 1 to 1.9, or 0 to 0.9).  </a:t>
            </a:r>
          </a:p>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en-NZ" baseline="0" dirty="0" smtClean="0"/>
              <a:t>From this it may be determined to lower the programme allocation, particularly if there is e</a:t>
            </a:r>
            <a:r>
              <a:rPr lang="en-NZ" dirty="0" smtClean="0"/>
              <a:t>vidence</a:t>
            </a:r>
            <a:r>
              <a:rPr lang="en-NZ" baseline="0" dirty="0" smtClean="0"/>
              <a:t> of local share issues and past performance suggest over request compared to underspend.</a:t>
            </a:r>
            <a:endParaRPr lang="en-NZ" dirty="0" smtClean="0"/>
          </a:p>
          <a:p>
            <a:pPr marL="0" indent="0">
              <a:buFont typeface="Arial" charset="0"/>
              <a:buNone/>
            </a:pPr>
            <a:endParaRPr lang="en-NZ" dirty="0"/>
          </a:p>
        </p:txBody>
      </p:sp>
      <p:sp>
        <p:nvSpPr>
          <p:cNvPr id="4" name="Slide Number Placeholder 3"/>
          <p:cNvSpPr>
            <a:spLocks noGrp="1"/>
          </p:cNvSpPr>
          <p:nvPr>
            <p:ph type="sldNum" sz="quarter" idx="10"/>
          </p:nvPr>
        </p:nvSpPr>
        <p:spPr/>
        <p:txBody>
          <a:bodyPr/>
          <a:lstStyle/>
          <a:p>
            <a:fld id="{74DDDCC0-DE53-48E8-9810-D6F6B2090EE6}" type="slidenum">
              <a:rPr lang="en-NZ" smtClean="0"/>
              <a:t>10</a:t>
            </a:fld>
            <a:endParaRPr lang="en-NZ" dirty="0"/>
          </a:p>
        </p:txBody>
      </p:sp>
    </p:spTree>
    <p:extLst>
      <p:ext uri="{BB962C8B-B14F-4D97-AF65-F5344CB8AC3E}">
        <p14:creationId xmlns:p14="http://schemas.microsoft.com/office/powerpoint/2010/main" val="2235880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Thick Blue Footer">
    <p:spTree>
      <p:nvGrpSpPr>
        <p:cNvPr id="1" name=""/>
        <p:cNvGrpSpPr/>
        <p:nvPr/>
      </p:nvGrpSpPr>
      <p:grpSpPr>
        <a:xfrm>
          <a:off x="0" y="0"/>
          <a:ext cx="0" cy="0"/>
          <a:chOff x="0" y="0"/>
          <a:chExt cx="0" cy="0"/>
        </a:xfrm>
      </p:grpSpPr>
      <p:sp>
        <p:nvSpPr>
          <p:cNvPr id="2" name="Title 1"/>
          <p:cNvSpPr>
            <a:spLocks noGrp="1"/>
          </p:cNvSpPr>
          <p:nvPr>
            <p:ph type="ctrTitle"/>
          </p:nvPr>
        </p:nvSpPr>
        <p:spPr>
          <a:xfrm>
            <a:off x="209297" y="595037"/>
            <a:ext cx="8333569" cy="932688"/>
          </a:xfrm>
        </p:spPr>
        <p:txBody>
          <a:bodyPr anchor="t">
            <a:normAutofit/>
          </a:bodyPr>
          <a:lstStyle>
            <a:lvl1pPr algn="l">
              <a:defRPr sz="3200"/>
            </a:lvl1pPr>
          </a:lstStyle>
          <a:p>
            <a:r>
              <a:rPr lang="en-US" smtClean="0"/>
              <a:t>Click to edit Master title style</a:t>
            </a:r>
            <a:endParaRPr lang="en-US" dirty="0"/>
          </a:p>
        </p:txBody>
      </p:sp>
      <p:sp>
        <p:nvSpPr>
          <p:cNvPr id="14" name="Content Placeholder 13"/>
          <p:cNvSpPr>
            <a:spLocks noGrp="1"/>
          </p:cNvSpPr>
          <p:nvPr>
            <p:ph sz="quarter" idx="10"/>
          </p:nvPr>
        </p:nvSpPr>
        <p:spPr>
          <a:xfrm>
            <a:off x="212743" y="1737937"/>
            <a:ext cx="8330123" cy="4071938"/>
          </a:xfrm>
        </p:spPr>
        <p:txBody>
          <a:bodyPr>
            <a:normAutofit/>
          </a:bodyPr>
          <a:lstStyle>
            <a:lvl1pPr>
              <a:defRPr sz="2400"/>
            </a:lvl1pPr>
            <a:lvl2pPr>
              <a:defRPr sz="2400"/>
            </a:lvl2pPr>
            <a:lvl3pPr>
              <a:defRPr sz="2400"/>
            </a:lvl3pPr>
            <a:lvl4pPr>
              <a:defRPr sz="2400"/>
            </a:lvl4pPr>
            <a:lvl5pPr>
              <a:defRPr sz="2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946369178"/>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orient="horz" pos="2160" userDrawn="1">
          <p15:clr>
            <a:srgbClr val="FBAE40"/>
          </p15:clr>
        </p15:guide>
        <p15:guide id="2" pos="19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9290" y="594360"/>
            <a:ext cx="8324427" cy="932688"/>
          </a:xfrm>
        </p:spPr>
        <p:txBody>
          <a:bodyPr anchor="t">
            <a:normAutofit/>
          </a:bodyPr>
          <a:lstStyle>
            <a:lvl1pPr algn="l">
              <a:defRPr sz="3200"/>
            </a:lvl1pPr>
          </a:lstStyle>
          <a:p>
            <a:r>
              <a:rPr lang="en-US" smtClean="0"/>
              <a:t>Click to edit Master title style</a:t>
            </a:r>
            <a:endParaRPr lang="en-US" dirty="0"/>
          </a:p>
        </p:txBody>
      </p:sp>
      <p:sp>
        <p:nvSpPr>
          <p:cNvPr id="3" name="Subtitle 2"/>
          <p:cNvSpPr>
            <a:spLocks noGrp="1"/>
          </p:cNvSpPr>
          <p:nvPr>
            <p:ph type="subTitle" idx="1"/>
          </p:nvPr>
        </p:nvSpPr>
        <p:spPr>
          <a:xfrm>
            <a:off x="209289" y="1554480"/>
            <a:ext cx="8315966" cy="722376"/>
          </a:xfrm>
        </p:spPr>
        <p:txBody>
          <a:bodyPr/>
          <a:lstStyle>
            <a:lvl1pPr marL="0" indent="0" algn="l">
              <a:buNone/>
              <a:defRPr sz="2000">
                <a:solidFill>
                  <a:srgbClr val="9AA71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8" name="Picture Placeholder 7"/>
          <p:cNvSpPr>
            <a:spLocks noGrp="1"/>
          </p:cNvSpPr>
          <p:nvPr>
            <p:ph type="pic" sz="quarter" idx="10"/>
          </p:nvPr>
        </p:nvSpPr>
        <p:spPr>
          <a:xfrm>
            <a:off x="457200" y="2423160"/>
            <a:ext cx="8220456" cy="3959352"/>
          </a:xfrm>
        </p:spPr>
        <p:txBody>
          <a:bodyPr anchor="ctr"/>
          <a:lstStyle>
            <a:lvl1pPr algn="ctr">
              <a:defRPr/>
            </a:lvl1pPr>
          </a:lstStyle>
          <a:p>
            <a:r>
              <a:rPr lang="en-US" dirty="0" smtClean="0"/>
              <a:t>Click icon to add picture</a:t>
            </a:r>
            <a:endParaRPr lang="en-US" dirty="0"/>
          </a:p>
        </p:txBody>
      </p:sp>
    </p:spTree>
    <p:extLst>
      <p:ext uri="{BB962C8B-B14F-4D97-AF65-F5344CB8AC3E}">
        <p14:creationId xmlns:p14="http://schemas.microsoft.com/office/powerpoint/2010/main" val="2412619748"/>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orient="horz" pos="2160" userDrawn="1">
          <p15:clr>
            <a:srgbClr val="FBAE40"/>
          </p15:clr>
        </p15:guide>
        <p15:guide id="2" pos="28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Presentation Title Slide Blue">
    <p:spTree>
      <p:nvGrpSpPr>
        <p:cNvPr id="1" name=""/>
        <p:cNvGrpSpPr/>
        <p:nvPr/>
      </p:nvGrpSpPr>
      <p:grpSpPr>
        <a:xfrm>
          <a:off x="0" y="0"/>
          <a:ext cx="0" cy="0"/>
          <a:chOff x="0" y="0"/>
          <a:chExt cx="0" cy="0"/>
        </a:xfrm>
      </p:grpSpPr>
      <p:sp>
        <p:nvSpPr>
          <p:cNvPr id="2" name="Title 1"/>
          <p:cNvSpPr>
            <a:spLocks noGrp="1"/>
          </p:cNvSpPr>
          <p:nvPr>
            <p:ph type="ctrTitle"/>
          </p:nvPr>
        </p:nvSpPr>
        <p:spPr>
          <a:xfrm>
            <a:off x="201379" y="475488"/>
            <a:ext cx="8629354" cy="1426464"/>
          </a:xfrm>
        </p:spPr>
        <p:txBody>
          <a:bodyPr anchor="b">
            <a:noAutofit/>
          </a:bodyPr>
          <a:lstStyle>
            <a:lvl1pPr algn="l">
              <a:defRPr sz="4400"/>
            </a:lvl1pPr>
          </a:lstStyle>
          <a:p>
            <a:r>
              <a:rPr lang="en-US" smtClean="0"/>
              <a:t>Click to edit Master title style</a:t>
            </a:r>
            <a:endParaRPr lang="en-US" dirty="0"/>
          </a:p>
        </p:txBody>
      </p:sp>
      <p:sp>
        <p:nvSpPr>
          <p:cNvPr id="3" name="Subtitle 2"/>
          <p:cNvSpPr>
            <a:spLocks noGrp="1"/>
          </p:cNvSpPr>
          <p:nvPr>
            <p:ph type="subTitle" idx="1"/>
          </p:nvPr>
        </p:nvSpPr>
        <p:spPr>
          <a:xfrm>
            <a:off x="204553" y="1920240"/>
            <a:ext cx="8626180" cy="480060"/>
          </a:xfrm>
        </p:spPr>
        <p:txBody>
          <a:bodyPr>
            <a:noAutofit/>
          </a:bodyPr>
          <a:lstStyle>
            <a:lvl1pPr marL="0" indent="0" algn="l">
              <a:buNone/>
              <a:defRPr sz="2000">
                <a:solidFill>
                  <a:srgbClr val="9AA71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Line 11"/>
          <p:cNvSpPr>
            <a:spLocks noChangeShapeType="1"/>
          </p:cNvSpPr>
          <p:nvPr userDrawn="1"/>
        </p:nvSpPr>
        <p:spPr bwMode="auto">
          <a:xfrm>
            <a:off x="304800" y="475488"/>
            <a:ext cx="1152525" cy="0"/>
          </a:xfrm>
          <a:prstGeom prst="line">
            <a:avLst/>
          </a:prstGeom>
          <a:noFill/>
          <a:ln w="38100">
            <a:solidFill>
              <a:srgbClr val="00456A"/>
            </a:solidFill>
            <a:round/>
            <a:headEnd/>
            <a:tailEnd/>
          </a:ln>
        </p:spPr>
        <p:txBody>
          <a:bodyPr>
            <a:noAutofit/>
          </a:bodyPr>
          <a:lstStyle/>
          <a:p>
            <a:endParaRPr lang="en-US"/>
          </a:p>
        </p:txBody>
      </p:sp>
      <p:sp>
        <p:nvSpPr>
          <p:cNvPr id="11" name="Picture Placeholder 10"/>
          <p:cNvSpPr>
            <a:spLocks noGrp="1"/>
          </p:cNvSpPr>
          <p:nvPr>
            <p:ph type="pic" sz="quarter" idx="13"/>
          </p:nvPr>
        </p:nvSpPr>
        <p:spPr>
          <a:xfrm>
            <a:off x="304800" y="2658533"/>
            <a:ext cx="8534400" cy="3013414"/>
          </a:xfrm>
        </p:spPr>
        <p:txBody>
          <a:bodyPr anchor="ctr"/>
          <a:lstStyle>
            <a:lvl1pPr algn="ctr">
              <a:defRPr/>
            </a:lvl1pPr>
          </a:lstStyle>
          <a:p>
            <a:r>
              <a:rPr lang="en-US" smtClean="0"/>
              <a:t>Click icon to add picture</a:t>
            </a:r>
            <a:endParaRPr lang="en-US"/>
          </a:p>
        </p:txBody>
      </p:sp>
    </p:spTree>
    <p:extLst>
      <p:ext uri="{BB962C8B-B14F-4D97-AF65-F5344CB8AC3E}">
        <p14:creationId xmlns:p14="http://schemas.microsoft.com/office/powerpoint/2010/main" val="1780555884"/>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orient="horz" pos="2160" userDrawn="1">
          <p15:clr>
            <a:srgbClr val="FBAE40"/>
          </p15:clr>
        </p15:guide>
        <p15:guide id="2" pos="556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0829" y="595037"/>
            <a:ext cx="8636784" cy="932688"/>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0829" y="1834091"/>
            <a:ext cx="8636784" cy="4351338"/>
          </a:xfrm>
          <a:prstGeom prst="rect">
            <a:avLst/>
          </a:prstGeom>
        </p:spPr>
        <p:txBody>
          <a:bodyPr vert="horz" lIns="91440" tIns="45720" rIns="91440" bIns="45720" rtlCol="0">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0" i="0" u="none" strike="noStrike" kern="1200" cap="none" spc="0" normalizeH="0" baseline="0" noProof="0" smtClean="0">
                <a:ln>
                  <a:noFill/>
                </a:ln>
                <a:solidFill>
                  <a:srgbClr val="003366"/>
                </a:solidFill>
                <a:effectLst/>
                <a:uLnTx/>
                <a:uFillTx/>
                <a:latin typeface="Lucida Sans" panose="020B0602030504020204" pitchFamily="34" charset="0"/>
                <a:ea typeface="+mn-ea"/>
                <a:cs typeface="+mn-cs"/>
              </a:rPr>
              <a:t>Click to edit Master text styles</a:t>
            </a:r>
          </a:p>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0" i="0" u="none" strike="noStrike" kern="1200" cap="none" spc="0" normalizeH="0" baseline="0" noProof="0" smtClean="0">
                <a:ln>
                  <a:noFill/>
                </a:ln>
                <a:solidFill>
                  <a:srgbClr val="003366"/>
                </a:solidFill>
                <a:effectLst/>
                <a:uLnTx/>
                <a:uFillTx/>
                <a:latin typeface="Lucida Sans" panose="020B0602030504020204" pitchFamily="34" charset="0"/>
                <a:ea typeface="+mn-ea"/>
                <a:cs typeface="+mn-cs"/>
              </a:rPr>
              <a:t>Second level</a:t>
            </a:r>
          </a:p>
          <a:p>
            <a:pPr marL="0" marR="0" lvl="2"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0" i="0" u="none" strike="noStrike" kern="1200" cap="none" spc="0" normalizeH="0" baseline="0" noProof="0" smtClean="0">
                <a:ln>
                  <a:noFill/>
                </a:ln>
                <a:solidFill>
                  <a:srgbClr val="003366"/>
                </a:solidFill>
                <a:effectLst/>
                <a:uLnTx/>
                <a:uFillTx/>
                <a:latin typeface="Lucida Sans" panose="020B0602030504020204" pitchFamily="34" charset="0"/>
                <a:ea typeface="+mn-ea"/>
                <a:cs typeface="+mn-cs"/>
              </a:rPr>
              <a:t>Third level</a:t>
            </a:r>
          </a:p>
          <a:p>
            <a:pPr marL="0" marR="0" lvl="3"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0" i="0" u="none" strike="noStrike" kern="1200" cap="none" spc="0" normalizeH="0" baseline="0" noProof="0" smtClean="0">
                <a:ln>
                  <a:noFill/>
                </a:ln>
                <a:solidFill>
                  <a:srgbClr val="003366"/>
                </a:solidFill>
                <a:effectLst/>
                <a:uLnTx/>
                <a:uFillTx/>
                <a:latin typeface="Lucida Sans" panose="020B0602030504020204" pitchFamily="34" charset="0"/>
                <a:ea typeface="+mn-ea"/>
                <a:cs typeface="+mn-cs"/>
              </a:rPr>
              <a:t>Fourth level</a:t>
            </a:r>
          </a:p>
          <a:p>
            <a:pPr marL="0" marR="0" lvl="4"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0" i="0" u="none" strike="noStrike" kern="1200" cap="none" spc="0" normalizeH="0" baseline="0" noProof="0" smtClean="0">
                <a:ln>
                  <a:noFill/>
                </a:ln>
                <a:solidFill>
                  <a:srgbClr val="003366"/>
                </a:solidFill>
                <a:effectLst/>
                <a:uLnTx/>
                <a:uFillTx/>
                <a:latin typeface="Lucida Sans" panose="020B0602030504020204" pitchFamily="34" charset="0"/>
                <a:ea typeface="+mn-ea"/>
                <a:cs typeface="+mn-cs"/>
              </a:rPr>
              <a:t>Fifth level</a:t>
            </a:r>
            <a:endParaRPr kumimoji="0" lang="en-US" sz="1800" b="0" i="0" u="none" strike="noStrike" kern="1200" cap="none" spc="0" normalizeH="0" baseline="0" noProof="0" dirty="0">
              <a:ln>
                <a:noFill/>
              </a:ln>
              <a:solidFill>
                <a:srgbClr val="003366"/>
              </a:solidFill>
              <a:effectLst/>
              <a:uLnTx/>
              <a:uFillTx/>
              <a:latin typeface="Lucida Sans" panose="020B0602030504020204" pitchFamily="34" charset="0"/>
              <a:ea typeface="+mn-ea"/>
              <a:cs typeface="+mn-cs"/>
            </a:endParaRPr>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0820" y="6502523"/>
            <a:ext cx="1669002" cy="170357"/>
          </a:xfrm>
          <a:prstGeom prst="rect">
            <a:avLst/>
          </a:prstGeom>
        </p:spPr>
      </p:pic>
      <p:pic>
        <p:nvPicPr>
          <p:cNvPr id="5" name="Picture 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185803" y="0"/>
            <a:ext cx="1874573" cy="603727"/>
          </a:xfrm>
          <a:prstGeom prst="rect">
            <a:avLst/>
          </a:prstGeom>
        </p:spPr>
      </p:pic>
    </p:spTree>
    <p:extLst>
      <p:ext uri="{BB962C8B-B14F-4D97-AF65-F5344CB8AC3E}">
        <p14:creationId xmlns:p14="http://schemas.microsoft.com/office/powerpoint/2010/main" val="1564795039"/>
      </p:ext>
    </p:extLst>
  </p:cSld>
  <p:clrMap bg1="lt1" tx1="dk1" bg2="lt2" tx2="dk2" accent1="accent1" accent2="accent2" accent3="accent3" accent4="accent4" accent5="accent5" accent6="accent6" hlink="hlink" folHlink="folHlink"/>
  <p:sldLayoutIdLst>
    <p:sldLayoutId id="2147483674" r:id="rId1"/>
    <p:sldLayoutId id="2147483661" r:id="rId2"/>
    <p:sldLayoutId id="2147483676" r:id="rId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200" b="1" kern="1200">
          <a:solidFill>
            <a:srgbClr val="00456A"/>
          </a:solidFill>
          <a:latin typeface="Lucida Sans" panose="020B0602030504020204" pitchFamily="34" charset="0"/>
          <a:ea typeface="+mj-ea"/>
          <a:cs typeface="+mj-cs"/>
        </a:defRPr>
      </a:lvl1pPr>
    </p:titleStyle>
    <p:body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kern="1200">
          <a:solidFill>
            <a:srgbClr val="00456B"/>
          </a:solidFill>
          <a:latin typeface="Lucida Sans" panose="020B0602030504020204" pitchFamily="34" charset="0"/>
          <a:ea typeface="+mn-ea"/>
          <a:cs typeface="+mn-cs"/>
        </a:defRPr>
      </a:lvl1pPr>
      <a:lvl2pPr marL="342900" marR="0" indent="-342900" algn="l" defTabSz="914400" rtl="0" eaLnBrk="1" fontAlgn="auto" latinLnBrk="0" hangingPunct="1">
        <a:lnSpc>
          <a:spcPct val="90000"/>
        </a:lnSpc>
        <a:spcBef>
          <a:spcPts val="500"/>
        </a:spcBef>
        <a:spcAft>
          <a:spcPts val="0"/>
        </a:spcAft>
        <a:buClr>
          <a:srgbClr val="9AA71D"/>
        </a:buClr>
        <a:buSzTx/>
        <a:buFont typeface="Arial" panose="020B0604020202020204" pitchFamily="34" charset="0"/>
        <a:buChar char="•"/>
        <a:tabLst/>
        <a:defRPr sz="2000" kern="1200">
          <a:solidFill>
            <a:srgbClr val="00456B"/>
          </a:solidFill>
          <a:latin typeface="Lucida Sans" panose="020B0602030504020204" pitchFamily="34" charset="0"/>
          <a:ea typeface="+mn-ea"/>
          <a:cs typeface="+mn-cs"/>
        </a:defRPr>
      </a:lvl2pPr>
      <a:lvl3pPr marL="685800" marR="0" indent="-342900" algn="l" defTabSz="914400" rtl="0" eaLnBrk="1" fontAlgn="auto" latinLnBrk="0" hangingPunct="1">
        <a:lnSpc>
          <a:spcPct val="90000"/>
        </a:lnSpc>
        <a:spcBef>
          <a:spcPts val="500"/>
        </a:spcBef>
        <a:spcAft>
          <a:spcPts val="0"/>
        </a:spcAft>
        <a:buClr>
          <a:srgbClr val="9AA71D"/>
        </a:buClr>
        <a:buSzTx/>
        <a:buFont typeface="Arial" panose="020B0604020202020204" pitchFamily="34" charset="0"/>
        <a:buChar char="•"/>
        <a:tabLst/>
        <a:defRPr sz="2000" kern="1200">
          <a:solidFill>
            <a:srgbClr val="00456B"/>
          </a:solidFill>
          <a:latin typeface="Lucida Sans" panose="020B0602030504020204" pitchFamily="34" charset="0"/>
          <a:ea typeface="+mn-ea"/>
          <a:cs typeface="+mn-cs"/>
        </a:defRPr>
      </a:lvl3pPr>
      <a:lvl4pPr marL="1028700" marR="0" indent="-342900" algn="l" defTabSz="914400" rtl="0" eaLnBrk="1" fontAlgn="auto" latinLnBrk="0" hangingPunct="1">
        <a:lnSpc>
          <a:spcPct val="90000"/>
        </a:lnSpc>
        <a:spcBef>
          <a:spcPts val="500"/>
        </a:spcBef>
        <a:spcAft>
          <a:spcPts val="0"/>
        </a:spcAft>
        <a:buClr>
          <a:srgbClr val="9AA71D"/>
        </a:buClr>
        <a:buSzTx/>
        <a:buFont typeface="Arial" panose="020B0604020202020204" pitchFamily="34" charset="0"/>
        <a:buChar char="•"/>
        <a:tabLst/>
        <a:defRPr sz="2000" kern="1200">
          <a:solidFill>
            <a:srgbClr val="00456B"/>
          </a:solidFill>
          <a:latin typeface="Lucida Sans" panose="020B0602030504020204" pitchFamily="34" charset="0"/>
          <a:ea typeface="+mn-ea"/>
          <a:cs typeface="+mn-cs"/>
        </a:defRPr>
      </a:lvl4pPr>
      <a:lvl5pPr marL="1371600" marR="0" indent="-342900" algn="l" defTabSz="914400" rtl="0" eaLnBrk="1" fontAlgn="auto" latinLnBrk="0" hangingPunct="1">
        <a:lnSpc>
          <a:spcPct val="90000"/>
        </a:lnSpc>
        <a:spcBef>
          <a:spcPts val="500"/>
        </a:spcBef>
        <a:spcAft>
          <a:spcPts val="0"/>
        </a:spcAft>
        <a:buClr>
          <a:srgbClr val="9AA71D"/>
        </a:buClr>
        <a:buSzTx/>
        <a:buFont typeface="Arial" panose="020B0604020202020204" pitchFamily="34" charset="0"/>
        <a:buChar char="•"/>
        <a:tabLst/>
        <a:defRPr sz="2000" kern="1200">
          <a:solidFill>
            <a:srgbClr val="00456B"/>
          </a:solidFill>
          <a:latin typeface="Lucida Sans" panose="020B06020305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19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01379" y="475488"/>
            <a:ext cx="8742596" cy="991362"/>
          </a:xfrm>
        </p:spPr>
        <p:txBody>
          <a:bodyPr/>
          <a:lstStyle/>
          <a:p>
            <a:r>
              <a:rPr lang="en-NZ" sz="3800" dirty="0"/>
              <a:t>Low Cost/Low Risk Improvements</a:t>
            </a:r>
          </a:p>
        </p:txBody>
      </p:sp>
      <p:sp>
        <p:nvSpPr>
          <p:cNvPr id="5" name="Subtitle 4"/>
          <p:cNvSpPr>
            <a:spLocks noGrp="1"/>
          </p:cNvSpPr>
          <p:nvPr>
            <p:ph type="subTitle" idx="1"/>
          </p:nvPr>
        </p:nvSpPr>
        <p:spPr/>
        <p:txBody>
          <a:bodyPr/>
          <a:lstStyle/>
          <a:p>
            <a:r>
              <a:rPr lang="en-NZ" dirty="0" smtClean="0"/>
              <a:t>IAF application and TIO changes                                   June 2017</a:t>
            </a:r>
            <a:endParaRPr lang="en-NZ" dirty="0"/>
          </a:p>
        </p:txBody>
      </p:sp>
      <p:pic>
        <p:nvPicPr>
          <p:cNvPr id="7" name="Picture Placeholder 6"/>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693" b="693"/>
          <a:stretch>
            <a:fillRect/>
          </a:stretch>
        </p:blipFill>
        <p:spPr/>
      </p:pic>
    </p:spTree>
    <p:extLst>
      <p:ext uri="{BB962C8B-B14F-4D97-AF65-F5344CB8AC3E}">
        <p14:creationId xmlns:p14="http://schemas.microsoft.com/office/powerpoint/2010/main" val="765973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8822" y="442637"/>
            <a:ext cx="8775053" cy="932688"/>
          </a:xfrm>
        </p:spPr>
        <p:txBody>
          <a:bodyPr>
            <a:noAutofit/>
          </a:bodyPr>
          <a:lstStyle/>
          <a:p>
            <a:r>
              <a:rPr lang="en-NZ" sz="2800" dirty="0"/>
              <a:t>TIO LCLR programme </a:t>
            </a:r>
            <a:r>
              <a:rPr lang="en-NZ" sz="2800" dirty="0" smtClean="0"/>
              <a:t>assessment (</a:t>
            </a:r>
            <a:r>
              <a:rPr lang="en-NZ" sz="2800" dirty="0" err="1" smtClean="0"/>
              <a:t>cont</a:t>
            </a:r>
            <a:r>
              <a:rPr lang="en-NZ" sz="2800" dirty="0" smtClean="0"/>
              <a:t>)</a:t>
            </a:r>
            <a:endParaRPr lang="en-NZ" sz="2800" dirty="0"/>
          </a:p>
        </p:txBody>
      </p:sp>
      <p:sp>
        <p:nvSpPr>
          <p:cNvPr id="4" name="Content Placeholder 3"/>
          <p:cNvSpPr>
            <a:spLocks noGrp="1"/>
          </p:cNvSpPr>
          <p:nvPr>
            <p:ph sz="quarter" idx="10"/>
          </p:nvPr>
        </p:nvSpPr>
        <p:spPr>
          <a:xfrm>
            <a:off x="198120" y="1272719"/>
            <a:ext cx="8656320" cy="4299406"/>
          </a:xfrm>
        </p:spPr>
        <p:txBody>
          <a:bodyPr>
            <a:normAutofit/>
          </a:bodyPr>
          <a:lstStyle/>
          <a:p>
            <a:pPr marL="342900" indent="-342900">
              <a:lnSpc>
                <a:spcPct val="100000"/>
              </a:lnSpc>
              <a:spcBef>
                <a:spcPts val="600"/>
              </a:spcBef>
              <a:spcAft>
                <a:spcPts val="600"/>
              </a:spcAft>
              <a:buFont typeface="Arial" panose="020B0604020202020204" pitchFamily="34" charset="0"/>
              <a:buChar char="•"/>
            </a:pPr>
            <a:r>
              <a:rPr lang="en-NZ" sz="2000" dirty="0" smtClean="0">
                <a:solidFill>
                  <a:srgbClr val="00456A"/>
                </a:solidFill>
              </a:rPr>
              <a:t>LC/LR IAF assessment profile</a:t>
            </a:r>
          </a:p>
          <a:p>
            <a:pPr marL="685800" lvl="1">
              <a:lnSpc>
                <a:spcPct val="100000"/>
              </a:lnSpc>
              <a:spcBef>
                <a:spcPts val="600"/>
              </a:spcBef>
              <a:spcAft>
                <a:spcPts val="600"/>
              </a:spcAft>
            </a:pPr>
            <a:r>
              <a:rPr lang="en-NZ" sz="2000" b="1" dirty="0" smtClean="0">
                <a:solidFill>
                  <a:srgbClr val="00456A"/>
                </a:solidFill>
              </a:rPr>
              <a:t>Results Alignment </a:t>
            </a:r>
            <a:r>
              <a:rPr lang="en-NZ" sz="2000" dirty="0" smtClean="0">
                <a:solidFill>
                  <a:srgbClr val="00456A"/>
                </a:solidFill>
              </a:rPr>
              <a:t>- default is </a:t>
            </a:r>
            <a:r>
              <a:rPr lang="en-NZ" sz="2000" b="1" dirty="0" smtClean="0">
                <a:solidFill>
                  <a:srgbClr val="00456A"/>
                </a:solidFill>
              </a:rPr>
              <a:t>high</a:t>
            </a:r>
            <a:r>
              <a:rPr lang="en-NZ" sz="2000" dirty="0" smtClean="0">
                <a:solidFill>
                  <a:srgbClr val="00456A"/>
                </a:solidFill>
              </a:rPr>
              <a:t> unless outcomes are significantly different from Results Alignment </a:t>
            </a:r>
            <a:r>
              <a:rPr lang="en-NZ" sz="2000" dirty="0" smtClean="0">
                <a:solidFill>
                  <a:srgbClr val="00456A"/>
                </a:solidFill>
              </a:rPr>
              <a:t>criteria</a:t>
            </a:r>
            <a:endParaRPr lang="en-NZ" sz="2000" dirty="0" smtClean="0">
              <a:solidFill>
                <a:srgbClr val="00456A"/>
              </a:solidFill>
            </a:endParaRPr>
          </a:p>
          <a:p>
            <a:pPr marL="685800" lvl="1">
              <a:lnSpc>
                <a:spcPct val="100000"/>
              </a:lnSpc>
              <a:spcBef>
                <a:spcPts val="600"/>
              </a:spcBef>
              <a:spcAft>
                <a:spcPts val="600"/>
              </a:spcAft>
            </a:pPr>
            <a:r>
              <a:rPr lang="en-NZ" sz="2000" b="1" dirty="0" smtClean="0">
                <a:solidFill>
                  <a:srgbClr val="00456A"/>
                </a:solidFill>
              </a:rPr>
              <a:t>Cost-benefit Appraisal </a:t>
            </a:r>
            <a:r>
              <a:rPr lang="en-NZ" sz="2000" dirty="0" smtClean="0">
                <a:solidFill>
                  <a:srgbClr val="00456A"/>
                </a:solidFill>
              </a:rPr>
              <a:t>- </a:t>
            </a:r>
            <a:r>
              <a:rPr lang="en-NZ" sz="2000" dirty="0">
                <a:solidFill>
                  <a:srgbClr val="00456A"/>
                </a:solidFill>
              </a:rPr>
              <a:t>d</a:t>
            </a:r>
            <a:r>
              <a:rPr lang="en-NZ" sz="2000" dirty="0" smtClean="0">
                <a:solidFill>
                  <a:srgbClr val="00456A"/>
                </a:solidFill>
              </a:rPr>
              <a:t>efault is </a:t>
            </a:r>
            <a:r>
              <a:rPr lang="en-NZ" sz="2000" b="1" dirty="0" smtClean="0">
                <a:solidFill>
                  <a:srgbClr val="00456A"/>
                </a:solidFill>
              </a:rPr>
              <a:t>medium</a:t>
            </a:r>
            <a:r>
              <a:rPr lang="en-NZ" sz="2000" dirty="0" smtClean="0">
                <a:solidFill>
                  <a:srgbClr val="00456A"/>
                </a:solidFill>
              </a:rPr>
              <a:t> based primarily on supporting spreadsheet detail, and any other information that demonstrates value for </a:t>
            </a:r>
            <a:r>
              <a:rPr lang="en-NZ" sz="2000" dirty="0" smtClean="0">
                <a:solidFill>
                  <a:srgbClr val="00456A"/>
                </a:solidFill>
              </a:rPr>
              <a:t>money</a:t>
            </a:r>
            <a:endParaRPr lang="en-NZ" sz="2000" dirty="0" smtClean="0">
              <a:solidFill>
                <a:srgbClr val="00456A"/>
              </a:solidFill>
            </a:endParaRPr>
          </a:p>
          <a:p>
            <a:pPr marL="685800" lvl="1">
              <a:lnSpc>
                <a:spcPct val="100000"/>
              </a:lnSpc>
              <a:spcBef>
                <a:spcPts val="600"/>
              </a:spcBef>
              <a:spcAft>
                <a:spcPts val="600"/>
              </a:spcAft>
            </a:pPr>
            <a:endParaRPr lang="en-NZ" sz="2000" dirty="0" smtClean="0">
              <a:solidFill>
                <a:srgbClr val="00456A"/>
              </a:solidFill>
            </a:endParaRPr>
          </a:p>
          <a:p>
            <a:pPr marL="342900" indent="-342900">
              <a:lnSpc>
                <a:spcPct val="100000"/>
              </a:lnSpc>
              <a:spcBef>
                <a:spcPts val="600"/>
              </a:spcBef>
              <a:spcAft>
                <a:spcPts val="600"/>
              </a:spcAft>
              <a:buFont typeface="Arial" panose="020B0604020202020204" pitchFamily="34" charset="0"/>
              <a:buChar char="•"/>
            </a:pPr>
            <a:r>
              <a:rPr lang="en-NZ" sz="2000" dirty="0" smtClean="0">
                <a:solidFill>
                  <a:srgbClr val="00456A"/>
                </a:solidFill>
              </a:rPr>
              <a:t>Work Categories </a:t>
            </a:r>
          </a:p>
          <a:p>
            <a:pPr marL="685800" lvl="1">
              <a:lnSpc>
                <a:spcPct val="100000"/>
              </a:lnSpc>
              <a:spcBef>
                <a:spcPts val="600"/>
              </a:spcBef>
              <a:spcAft>
                <a:spcPts val="600"/>
              </a:spcAft>
            </a:pPr>
            <a:r>
              <a:rPr lang="en-NZ" sz="2000" dirty="0" smtClean="0">
                <a:solidFill>
                  <a:srgbClr val="00456A"/>
                </a:solidFill>
              </a:rPr>
              <a:t>Public transport now has its own distinct work category (532), distinct from PT infrastructure (531)</a:t>
            </a:r>
          </a:p>
          <a:p>
            <a:pPr marL="1028700" lvl="2">
              <a:lnSpc>
                <a:spcPct val="100000"/>
              </a:lnSpc>
              <a:spcBef>
                <a:spcPts val="600"/>
              </a:spcBef>
              <a:spcAft>
                <a:spcPts val="600"/>
              </a:spcAft>
            </a:pPr>
            <a:endParaRPr lang="en-NZ" sz="2000" dirty="0" smtClean="0">
              <a:solidFill>
                <a:schemeClr val="tx1"/>
              </a:solidFill>
            </a:endParaRPr>
          </a:p>
          <a:p>
            <a:pPr lvl="1" indent="0">
              <a:lnSpc>
                <a:spcPct val="100000"/>
              </a:lnSpc>
              <a:spcBef>
                <a:spcPts val="600"/>
              </a:spcBef>
              <a:spcAft>
                <a:spcPts val="600"/>
              </a:spcAft>
              <a:buNone/>
            </a:pPr>
            <a:endParaRPr lang="en-NZ" dirty="0" smtClean="0">
              <a:solidFill>
                <a:schemeClr val="tx1"/>
              </a:solidFill>
            </a:endParaRPr>
          </a:p>
        </p:txBody>
      </p:sp>
    </p:spTree>
    <p:extLst>
      <p:ext uri="{BB962C8B-B14F-4D97-AF65-F5344CB8AC3E}">
        <p14:creationId xmlns:p14="http://schemas.microsoft.com/office/powerpoint/2010/main" val="13020398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8822" y="442637"/>
            <a:ext cx="8775053" cy="932688"/>
          </a:xfrm>
        </p:spPr>
        <p:txBody>
          <a:bodyPr>
            <a:noAutofit/>
          </a:bodyPr>
          <a:lstStyle/>
          <a:p>
            <a:r>
              <a:rPr lang="en-NZ" sz="2400" i="1" dirty="0" smtClean="0"/>
              <a:t>Key takeaway: </a:t>
            </a:r>
            <a:br>
              <a:rPr lang="en-NZ" sz="2400" i="1" dirty="0" smtClean="0"/>
            </a:br>
            <a:r>
              <a:rPr lang="en-NZ" sz="2000" dirty="0" smtClean="0"/>
              <a:t>LC/LR programme vs Continuous Programme vs Improvement</a:t>
            </a:r>
            <a:endParaRPr lang="en-NZ" sz="2000" dirty="0"/>
          </a:p>
        </p:txBody>
      </p:sp>
      <p:graphicFrame>
        <p:nvGraphicFramePr>
          <p:cNvPr id="16" name="Table 15"/>
          <p:cNvGraphicFramePr>
            <a:graphicFrameLocks noGrp="1"/>
          </p:cNvGraphicFramePr>
          <p:nvPr>
            <p:extLst>
              <p:ext uri="{D42A27DB-BD31-4B8C-83A1-F6EECF244321}">
                <p14:modId xmlns:p14="http://schemas.microsoft.com/office/powerpoint/2010/main" val="3097790230"/>
              </p:ext>
            </p:extLst>
          </p:nvPr>
        </p:nvGraphicFramePr>
        <p:xfrm>
          <a:off x="221982" y="1144105"/>
          <a:ext cx="8705042" cy="5635240"/>
        </p:xfrm>
        <a:graphic>
          <a:graphicData uri="http://schemas.openxmlformats.org/drawingml/2006/table">
            <a:tbl>
              <a:tblPr firstRow="1" bandRow="1">
                <a:tableStyleId>{5C22544A-7EE6-4342-B048-85BDC9FD1C3A}</a:tableStyleId>
              </a:tblPr>
              <a:tblGrid>
                <a:gridCol w="1544825"/>
                <a:gridCol w="2107769"/>
                <a:gridCol w="2479729"/>
                <a:gridCol w="2572719"/>
              </a:tblGrid>
              <a:tr h="356311">
                <a:tc>
                  <a:txBody>
                    <a:bodyPr/>
                    <a:lstStyle/>
                    <a:p>
                      <a:pPr algn="ctr"/>
                      <a:endParaRPr lang="en-NZ" sz="1800" dirty="0"/>
                    </a:p>
                  </a:txBody>
                  <a:tcPr/>
                </a:tc>
                <a:tc>
                  <a:txBody>
                    <a:bodyPr/>
                    <a:lstStyle/>
                    <a:p>
                      <a:pPr algn="l"/>
                      <a:r>
                        <a:rPr lang="en-NZ" sz="1800" dirty="0" smtClean="0"/>
                        <a:t>LC/LR programme</a:t>
                      </a:r>
                      <a:endParaRPr lang="en-NZ" sz="1800" dirty="0"/>
                    </a:p>
                  </a:txBody>
                  <a:tcPr/>
                </a:tc>
                <a:tc>
                  <a:txBody>
                    <a:bodyPr/>
                    <a:lstStyle/>
                    <a:p>
                      <a:pPr algn="l"/>
                      <a:r>
                        <a:rPr lang="en-NZ" sz="1800" dirty="0" smtClean="0"/>
                        <a:t>Operational programme</a:t>
                      </a:r>
                      <a:endParaRPr lang="en-NZ" sz="1800" dirty="0"/>
                    </a:p>
                  </a:txBody>
                  <a:tcPr/>
                </a:tc>
                <a:tc>
                  <a:txBody>
                    <a:bodyPr/>
                    <a:lstStyle/>
                    <a:p>
                      <a:pPr algn="l"/>
                      <a:r>
                        <a:rPr lang="en-NZ" sz="1800" dirty="0" smtClean="0"/>
                        <a:t>Improvement</a:t>
                      </a:r>
                      <a:r>
                        <a:rPr lang="en-NZ" sz="1800" baseline="0" dirty="0" smtClean="0"/>
                        <a:t> activity</a:t>
                      </a:r>
                      <a:endParaRPr lang="en-NZ" sz="1800" dirty="0"/>
                    </a:p>
                  </a:txBody>
                  <a:tcPr/>
                </a:tc>
              </a:tr>
              <a:tr h="819400">
                <a:tc>
                  <a:txBody>
                    <a:bodyPr/>
                    <a:lstStyle/>
                    <a:p>
                      <a:pPr lvl="0" algn="ctr"/>
                      <a:r>
                        <a:rPr lang="en-NZ" sz="1800" b="1" i="0" dirty="0" smtClean="0"/>
                        <a:t>Type</a:t>
                      </a:r>
                    </a:p>
                  </a:txBody>
                  <a:tcPr/>
                </a:tc>
                <a:tc>
                  <a:txBody>
                    <a:bodyPr/>
                    <a:lstStyle/>
                    <a:p>
                      <a:pPr marL="0" indent="0">
                        <a:buFont typeface="Arial" panose="020B0604020202020204" pitchFamily="34" charset="0"/>
                        <a:buNone/>
                      </a:pPr>
                      <a:r>
                        <a:rPr lang="en-NZ" sz="1600" dirty="0" smtClean="0"/>
                        <a:t>Group of small scale improvement activities</a:t>
                      </a:r>
                      <a:endParaRPr lang="en-NZ" sz="1600" dirty="0"/>
                    </a:p>
                  </a:txBody>
                  <a:tcPr/>
                </a:tc>
                <a:tc>
                  <a:txBody>
                    <a:bodyPr/>
                    <a:lstStyle/>
                    <a:p>
                      <a:r>
                        <a:rPr lang="en-NZ" sz="1600" dirty="0" smtClean="0"/>
                        <a:t>Group of on-going</a:t>
                      </a:r>
                      <a:r>
                        <a:rPr lang="en-NZ" sz="1600" baseline="0" dirty="0" smtClean="0"/>
                        <a:t> related operational activities </a:t>
                      </a:r>
                      <a:endParaRPr lang="en-NZ" sz="1600" dirty="0"/>
                    </a:p>
                  </a:txBody>
                  <a:tcPr/>
                </a:tc>
                <a:tc>
                  <a:txBody>
                    <a:bodyPr/>
                    <a:lstStyle/>
                    <a:p>
                      <a:pPr marL="0" indent="0">
                        <a:buFont typeface="Arial" panose="020B0604020202020204" pitchFamily="34" charset="0"/>
                        <a:buNone/>
                      </a:pPr>
                      <a:r>
                        <a:rPr lang="en-NZ" sz="1600" dirty="0" smtClean="0"/>
                        <a:t>Stand-alone improvement activity, can be part of a package</a:t>
                      </a:r>
                      <a:endParaRPr lang="en-NZ" sz="1600" dirty="0"/>
                    </a:p>
                  </a:txBody>
                  <a:tcPr/>
                </a:tc>
              </a:tr>
              <a:tr h="819400">
                <a:tc>
                  <a:txBody>
                    <a:bodyPr/>
                    <a:lstStyle/>
                    <a:p>
                      <a:pPr lvl="0" algn="ctr"/>
                      <a:r>
                        <a:rPr lang="en-NZ" sz="1800" b="1" i="0" dirty="0" smtClean="0"/>
                        <a:t>Dependency</a:t>
                      </a:r>
                    </a:p>
                  </a:txBody>
                  <a:tcPr/>
                </a:tc>
                <a:tc>
                  <a:txBody>
                    <a:bodyPr/>
                    <a:lstStyle/>
                    <a:p>
                      <a:pPr marL="0" indent="0">
                        <a:buFont typeface="Arial" panose="020B0604020202020204" pitchFamily="34" charset="0"/>
                        <a:buNone/>
                      </a:pPr>
                      <a:r>
                        <a:rPr lang="en-NZ" sz="1600" dirty="0" smtClean="0"/>
                        <a:t>Activities usually</a:t>
                      </a:r>
                      <a:r>
                        <a:rPr lang="en-NZ" sz="1600" baseline="0" dirty="0" smtClean="0"/>
                        <a:t> independent of one another</a:t>
                      </a:r>
                      <a:endParaRPr lang="en-NZ" sz="1600" dirty="0"/>
                    </a:p>
                  </a:txBody>
                  <a:tcPr/>
                </a:tc>
                <a:tc>
                  <a:txBody>
                    <a:bodyPr/>
                    <a:lstStyle/>
                    <a:p>
                      <a:r>
                        <a:rPr lang="en-NZ" sz="1600" dirty="0" smtClean="0"/>
                        <a:t>Activities primarily</a:t>
                      </a:r>
                      <a:r>
                        <a:rPr lang="en-NZ" sz="1600" baseline="0" dirty="0" smtClean="0"/>
                        <a:t> </a:t>
                      </a:r>
                      <a:r>
                        <a:rPr lang="en-NZ" sz="1600" dirty="0" smtClean="0"/>
                        <a:t>dependent on one another</a:t>
                      </a:r>
                      <a:endParaRPr lang="en-NZ" sz="1600" dirty="0"/>
                    </a:p>
                  </a:txBody>
                  <a:tcPr/>
                </a:tc>
                <a:tc>
                  <a:txBody>
                    <a:bodyPr/>
                    <a:lstStyle/>
                    <a:p>
                      <a:pPr marL="0" indent="0">
                        <a:buFont typeface="Arial" panose="020B0604020202020204" pitchFamily="34" charset="0"/>
                        <a:buNone/>
                      </a:pPr>
                      <a:r>
                        <a:rPr lang="en-NZ" sz="1600" dirty="0" smtClean="0"/>
                        <a:t>Activities</a:t>
                      </a:r>
                      <a:r>
                        <a:rPr lang="en-NZ" sz="1600" baseline="0" dirty="0" smtClean="0"/>
                        <a:t> u</a:t>
                      </a:r>
                      <a:r>
                        <a:rPr lang="en-NZ" sz="1600" dirty="0" smtClean="0"/>
                        <a:t>sually</a:t>
                      </a:r>
                      <a:r>
                        <a:rPr lang="en-NZ" sz="1600" baseline="0" dirty="0" smtClean="0"/>
                        <a:t> interdependent when part of a package</a:t>
                      </a:r>
                      <a:endParaRPr lang="en-NZ" sz="1600" dirty="0"/>
                    </a:p>
                  </a:txBody>
                  <a:tcPr/>
                </a:tc>
              </a:tr>
              <a:tr h="819400">
                <a:tc>
                  <a:txBody>
                    <a:bodyPr/>
                    <a:lstStyle/>
                    <a:p>
                      <a:pPr lvl="0" algn="ctr"/>
                      <a:r>
                        <a:rPr lang="en-NZ" sz="1800" b="1" i="0" dirty="0" smtClean="0"/>
                        <a:t>Funding size</a:t>
                      </a:r>
                    </a:p>
                  </a:txBody>
                  <a:tcPr/>
                </a:tc>
                <a:tc>
                  <a:txBody>
                    <a:bodyPr/>
                    <a:lstStyle/>
                    <a:p>
                      <a:pPr marL="0" indent="0">
                        <a:buFont typeface="Arial" panose="020B0604020202020204" pitchFamily="34" charset="0"/>
                        <a:buNone/>
                      </a:pPr>
                      <a:r>
                        <a:rPr lang="en-NZ" sz="1600" dirty="0" smtClean="0"/>
                        <a:t>&lt; </a:t>
                      </a:r>
                      <a:r>
                        <a:rPr lang="en-NZ" sz="1600" baseline="0" dirty="0" smtClean="0"/>
                        <a:t>$1M per activity (proposed)</a:t>
                      </a:r>
                      <a:endParaRPr lang="en-NZ" sz="1600" dirty="0"/>
                    </a:p>
                  </a:txBody>
                  <a:tcPr/>
                </a:tc>
                <a:tc>
                  <a:txBody>
                    <a:bodyPr/>
                    <a:lstStyle/>
                    <a:p>
                      <a:r>
                        <a:rPr lang="en-NZ" sz="1600" dirty="0" smtClean="0"/>
                        <a:t>Variable,</a:t>
                      </a:r>
                      <a:r>
                        <a:rPr lang="en-NZ" sz="1600" baseline="0" dirty="0" smtClean="0"/>
                        <a:t> no limit except time period</a:t>
                      </a:r>
                      <a:endParaRPr lang="en-NZ"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NZ" sz="1600" baseline="0" dirty="0" smtClean="0"/>
                        <a:t>&gt; $1M per activity</a:t>
                      </a:r>
                      <a:endParaRPr lang="en-NZ" sz="1600" dirty="0"/>
                    </a:p>
                  </a:txBody>
                  <a:tcPr/>
                </a:tc>
              </a:tr>
              <a:tr h="615002">
                <a:tc>
                  <a:txBody>
                    <a:bodyPr/>
                    <a:lstStyle/>
                    <a:p>
                      <a:pPr lvl="0" algn="ctr"/>
                      <a:r>
                        <a:rPr lang="en-NZ" sz="1800" b="1" dirty="0" smtClean="0"/>
                        <a:t>Timing of approval</a:t>
                      </a:r>
                      <a:endParaRPr lang="en-NZ" sz="1800" dirty="0" smtClean="0"/>
                    </a:p>
                  </a:txBody>
                  <a:tcPr/>
                </a:tc>
                <a:tc>
                  <a:txBody>
                    <a:bodyPr/>
                    <a:lstStyle/>
                    <a:p>
                      <a:r>
                        <a:rPr lang="en-NZ" sz="1600" dirty="0" smtClean="0"/>
                        <a:t>At start of</a:t>
                      </a:r>
                      <a:r>
                        <a:rPr lang="en-NZ" sz="1600" baseline="0" dirty="0" smtClean="0"/>
                        <a:t> NLTP</a:t>
                      </a:r>
                      <a:endParaRPr lang="en-NZ" sz="1600" dirty="0"/>
                    </a:p>
                  </a:txBody>
                  <a:tcPr/>
                </a:tc>
                <a:tc>
                  <a:txBody>
                    <a:bodyPr/>
                    <a:lstStyle/>
                    <a:p>
                      <a:r>
                        <a:rPr lang="en-NZ" sz="1600" dirty="0" smtClean="0"/>
                        <a:t>At start of</a:t>
                      </a:r>
                      <a:r>
                        <a:rPr lang="en-NZ" sz="1600" baseline="0" dirty="0" smtClean="0"/>
                        <a:t> NLTP</a:t>
                      </a:r>
                      <a:endParaRPr lang="en-NZ" sz="1600" dirty="0"/>
                    </a:p>
                  </a:txBody>
                  <a:tcPr/>
                </a:tc>
                <a:tc>
                  <a:txBody>
                    <a:bodyPr/>
                    <a:lstStyle/>
                    <a:p>
                      <a:r>
                        <a:rPr lang="en-NZ" sz="1600" dirty="0" smtClean="0"/>
                        <a:t>At time of development of each</a:t>
                      </a:r>
                      <a:r>
                        <a:rPr lang="en-NZ" sz="1600" baseline="0" dirty="0" smtClean="0"/>
                        <a:t> stage, separate to the NLTP adoption, seeks only NLTP inclusion</a:t>
                      </a:r>
                      <a:endParaRPr lang="en-NZ" sz="1600" dirty="0"/>
                    </a:p>
                  </a:txBody>
                  <a:tcPr/>
                </a:tc>
              </a:tr>
              <a:tr h="615002">
                <a:tc>
                  <a:txBody>
                    <a:bodyPr/>
                    <a:lstStyle/>
                    <a:p>
                      <a:pPr lvl="0" algn="ctr"/>
                      <a:r>
                        <a:rPr lang="en-NZ" sz="1800" b="1" dirty="0" smtClean="0"/>
                        <a:t>Funding approval</a:t>
                      </a:r>
                      <a:endParaRPr lang="en-NZ" sz="1800" i="1" dirty="0" smtClean="0"/>
                    </a:p>
                  </a:txBody>
                  <a:tcPr/>
                </a:tc>
                <a:tc>
                  <a:txBody>
                    <a:bodyPr/>
                    <a:lstStyle/>
                    <a:p>
                      <a:pPr marL="0" indent="0">
                        <a:buFont typeface="Arial" panose="020B0604020202020204" pitchFamily="34" charset="0"/>
                        <a:buNone/>
                      </a:pPr>
                      <a:r>
                        <a:rPr lang="en-NZ" sz="1600" dirty="0" smtClean="0"/>
                        <a:t>3 years but</a:t>
                      </a:r>
                      <a:r>
                        <a:rPr lang="en-NZ" sz="1600" baseline="0" dirty="0" smtClean="0"/>
                        <a:t> conditional release (i.e. ability to claim - following year)</a:t>
                      </a:r>
                      <a:endParaRPr lang="en-NZ" sz="1600" dirty="0"/>
                    </a:p>
                  </a:txBody>
                  <a:tcPr/>
                </a:tc>
                <a:tc>
                  <a:txBody>
                    <a:bodyPr/>
                    <a:lstStyle/>
                    <a:p>
                      <a:r>
                        <a:rPr lang="en-NZ" sz="1600" dirty="0" smtClean="0"/>
                        <a:t>3 year approval </a:t>
                      </a:r>
                    </a:p>
                    <a:p>
                      <a:r>
                        <a:rPr lang="en-NZ" sz="1600" dirty="0" smtClean="0"/>
                        <a:t>(if “pass”,</a:t>
                      </a:r>
                      <a:r>
                        <a:rPr lang="en-NZ" sz="1600" baseline="0" dirty="0" smtClean="0"/>
                        <a:t> i.e. no rework or fail with conditions)</a:t>
                      </a:r>
                      <a:endParaRPr lang="en-NZ" sz="1600" dirty="0"/>
                    </a:p>
                  </a:txBody>
                  <a:tcPr/>
                </a:tc>
                <a:tc>
                  <a:txBody>
                    <a:bodyPr/>
                    <a:lstStyle/>
                    <a:p>
                      <a:pPr marL="0" indent="0">
                        <a:buFont typeface="Arial" panose="020B0604020202020204" pitchFamily="34" charset="0"/>
                        <a:buNone/>
                      </a:pPr>
                      <a:r>
                        <a:rPr lang="en-NZ" sz="1600" dirty="0" smtClean="0"/>
                        <a:t>Upfront,</a:t>
                      </a:r>
                      <a:r>
                        <a:rPr lang="en-NZ" sz="1600" baseline="0" dirty="0" smtClean="0"/>
                        <a:t> one off approval (usually)</a:t>
                      </a:r>
                      <a:endParaRPr lang="en-NZ" sz="1600" dirty="0"/>
                    </a:p>
                  </a:txBody>
                  <a:tcPr/>
                </a:tc>
              </a:tr>
              <a:tr h="752775">
                <a:tc>
                  <a:txBody>
                    <a:bodyPr/>
                    <a:lstStyle/>
                    <a:p>
                      <a:pPr lvl="0" algn="ctr"/>
                      <a:r>
                        <a:rPr lang="en-NZ" sz="1800" b="1" dirty="0" smtClean="0"/>
                        <a:t>Assessment</a:t>
                      </a:r>
                      <a:r>
                        <a:rPr lang="en-NZ" sz="1800" b="1" baseline="0" dirty="0" smtClean="0"/>
                        <a:t> of Business Case</a:t>
                      </a:r>
                      <a:endParaRPr lang="en-NZ" sz="1800" b="1" dirty="0" smtClean="0"/>
                    </a:p>
                  </a:txBody>
                  <a:tcPr/>
                </a:tc>
                <a:tc>
                  <a:txBody>
                    <a:bodyPr/>
                    <a:lstStyle/>
                    <a:p>
                      <a:r>
                        <a:rPr lang="en-NZ" sz="1600" dirty="0" smtClean="0"/>
                        <a:t>Single stage</a:t>
                      </a:r>
                      <a:endParaRPr lang="en-NZ" sz="1600" dirty="0"/>
                    </a:p>
                  </a:txBody>
                  <a:tcPr/>
                </a:tc>
                <a:tc>
                  <a:txBody>
                    <a:bodyPr/>
                    <a:lstStyle/>
                    <a:p>
                      <a:r>
                        <a:rPr lang="en-NZ" sz="1600" dirty="0" smtClean="0"/>
                        <a:t>Single</a:t>
                      </a:r>
                      <a:r>
                        <a:rPr lang="en-NZ" sz="1600" baseline="0" dirty="0" smtClean="0"/>
                        <a:t> stage</a:t>
                      </a:r>
                      <a:endParaRPr lang="en-NZ" sz="1600" dirty="0"/>
                    </a:p>
                  </a:txBody>
                  <a:tcPr/>
                </a:tc>
                <a:tc>
                  <a:txBody>
                    <a:bodyPr/>
                    <a:lstStyle/>
                    <a:p>
                      <a:r>
                        <a:rPr lang="en-NZ" sz="1600" dirty="0" smtClean="0"/>
                        <a:t>Multiple</a:t>
                      </a:r>
                      <a:r>
                        <a:rPr lang="en-NZ" sz="1600" baseline="0" dirty="0" smtClean="0"/>
                        <a:t> stages</a:t>
                      </a:r>
                      <a:endParaRPr lang="en-NZ" sz="1600" dirty="0"/>
                    </a:p>
                  </a:txBody>
                  <a:tcPr/>
                </a:tc>
              </a:tr>
            </a:tbl>
          </a:graphicData>
        </a:graphic>
      </p:graphicFrame>
    </p:spTree>
    <p:extLst>
      <p:ext uri="{BB962C8B-B14F-4D97-AF65-F5344CB8AC3E}">
        <p14:creationId xmlns:p14="http://schemas.microsoft.com/office/powerpoint/2010/main" val="4021754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3841" y="1381125"/>
            <a:ext cx="8692515" cy="2031325"/>
          </a:xfrm>
          <a:prstGeom prst="rect">
            <a:avLst/>
          </a:prstGeom>
          <a:noFill/>
        </p:spPr>
        <p:txBody>
          <a:bodyPr wrap="square" rtlCol="0">
            <a:spAutoFit/>
          </a:bodyPr>
          <a:lstStyle/>
          <a:p>
            <a:pPr marL="971550" lvl="1" indent="-285750">
              <a:buFont typeface="Arial" panose="020B0604020202020204" pitchFamily="34" charset="0"/>
              <a:buChar char="•"/>
            </a:pPr>
            <a:r>
              <a:rPr lang="en-NZ" dirty="0" smtClean="0">
                <a:solidFill>
                  <a:srgbClr val="00456A"/>
                </a:solidFill>
                <a:latin typeface="Lucida Sans" panose="020B0602040502020204" pitchFamily="34" charset="0"/>
                <a:cs typeface="Lucida Sans" panose="020B0602040502020204" pitchFamily="34" charset="0"/>
              </a:rPr>
              <a:t>All funding applications need to show alignment with outcomes desired by Government policy </a:t>
            </a:r>
          </a:p>
          <a:p>
            <a:pPr marL="971550" lvl="1" indent="-285750">
              <a:buFont typeface="Arial" panose="020B0604020202020204" pitchFamily="34" charset="0"/>
              <a:buChar char="•"/>
            </a:pPr>
            <a:endParaRPr lang="en-NZ" dirty="0">
              <a:solidFill>
                <a:srgbClr val="00456A"/>
              </a:solidFill>
              <a:latin typeface="Lucida Sans" panose="020B0602040502020204" pitchFamily="34" charset="0"/>
              <a:cs typeface="Lucida Sans" panose="020B0602040502020204" pitchFamily="34" charset="0"/>
            </a:endParaRPr>
          </a:p>
          <a:p>
            <a:pPr marL="971550" lvl="1" indent="-285750">
              <a:buFont typeface="Arial" panose="020B0604020202020204" pitchFamily="34" charset="0"/>
              <a:buChar char="•"/>
            </a:pPr>
            <a:r>
              <a:rPr lang="en-NZ" dirty="0" smtClean="0">
                <a:solidFill>
                  <a:srgbClr val="00456A"/>
                </a:solidFill>
                <a:latin typeface="Lucida Sans" panose="020B0602040502020204" pitchFamily="34" charset="0"/>
                <a:cs typeface="Lucida Sans" panose="020B0602040502020204" pitchFamily="34" charset="0"/>
              </a:rPr>
              <a:t>Low Cost or low </a:t>
            </a:r>
            <a:r>
              <a:rPr lang="en-NZ" dirty="0">
                <a:solidFill>
                  <a:srgbClr val="00456A"/>
                </a:solidFill>
                <a:latin typeface="Lucida Sans" panose="020B0602040502020204" pitchFamily="34" charset="0"/>
                <a:cs typeface="Lucida Sans" panose="020B0602040502020204" pitchFamily="34" charset="0"/>
              </a:rPr>
              <a:t>r</a:t>
            </a:r>
            <a:r>
              <a:rPr lang="en-NZ" dirty="0" smtClean="0">
                <a:solidFill>
                  <a:srgbClr val="00456A"/>
                </a:solidFill>
                <a:latin typeface="Lucida Sans" panose="020B0602040502020204" pitchFamily="34" charset="0"/>
                <a:cs typeface="Lucida Sans" panose="020B0602040502020204" pitchFamily="34" charset="0"/>
              </a:rPr>
              <a:t>isk improvements </a:t>
            </a:r>
            <a:r>
              <a:rPr lang="en-NZ" dirty="0">
                <a:solidFill>
                  <a:srgbClr val="00456A"/>
                </a:solidFill>
                <a:latin typeface="Lucida Sans" panose="020B0602040502020204" pitchFamily="34" charset="0"/>
                <a:cs typeface="Lucida Sans" panose="020B0602040502020204" pitchFamily="34" charset="0"/>
              </a:rPr>
              <a:t>are </a:t>
            </a:r>
            <a:r>
              <a:rPr lang="en-NZ" dirty="0" smtClean="0">
                <a:solidFill>
                  <a:srgbClr val="00456A"/>
                </a:solidFill>
                <a:latin typeface="Lucida Sans" panose="020B0602040502020204" pitchFamily="34" charset="0"/>
                <a:cs typeface="Lucida Sans" panose="020B0602040502020204" pitchFamily="34" charset="0"/>
              </a:rPr>
              <a:t>no exception </a:t>
            </a:r>
          </a:p>
          <a:p>
            <a:pPr marL="685800" lvl="1"/>
            <a:endParaRPr lang="en-NZ" dirty="0" smtClean="0">
              <a:solidFill>
                <a:srgbClr val="00456A"/>
              </a:solidFill>
              <a:latin typeface="Lucida Sans" panose="020B0602040502020204" pitchFamily="34" charset="0"/>
              <a:cs typeface="Lucida Sans" panose="020B0602040502020204" pitchFamily="34" charset="0"/>
            </a:endParaRPr>
          </a:p>
          <a:p>
            <a:pPr marL="971550" lvl="1" indent="-285750">
              <a:buFont typeface="Arial" panose="020B0604020202020204" pitchFamily="34" charset="0"/>
              <a:buChar char="•"/>
            </a:pPr>
            <a:endParaRPr lang="en-NZ" dirty="0">
              <a:solidFill>
                <a:srgbClr val="00456A"/>
              </a:solidFill>
              <a:latin typeface="Lucida Sans" panose="020B0602040502020204" pitchFamily="34" charset="0"/>
              <a:cs typeface="Lucida Sans" panose="020B0602040502020204" pitchFamily="34" charset="0"/>
            </a:endParaRPr>
          </a:p>
          <a:p>
            <a:pPr marL="685800" lvl="1"/>
            <a:r>
              <a:rPr lang="en-NZ" dirty="0" smtClean="0">
                <a:solidFill>
                  <a:srgbClr val="00456A"/>
                </a:solidFill>
                <a:latin typeface="Lucida Sans" panose="020B0602040502020204" pitchFamily="34" charset="0"/>
                <a:cs typeface="Lucida Sans" panose="020B0602040502020204" pitchFamily="34" charset="0"/>
              </a:rPr>
              <a:t>Key consideration taken into account:</a:t>
            </a:r>
            <a:endParaRPr lang="en-NZ" dirty="0">
              <a:solidFill>
                <a:srgbClr val="00456A"/>
              </a:solidFill>
              <a:latin typeface="Lucida Sans" panose="020B0602040502020204" pitchFamily="34" charset="0"/>
              <a:cs typeface="Lucida Sans" panose="020B0602040502020204" pitchFamily="34" charset="0"/>
            </a:endParaRPr>
          </a:p>
        </p:txBody>
      </p:sp>
      <p:sp>
        <p:nvSpPr>
          <p:cNvPr id="6" name="Rounded Rectangle 5"/>
          <p:cNvSpPr/>
          <p:nvPr/>
        </p:nvSpPr>
        <p:spPr>
          <a:xfrm>
            <a:off x="742950" y="3739885"/>
            <a:ext cx="7924800" cy="11660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2000" dirty="0" smtClean="0"/>
              <a:t>What’s the best way to demonstrate a robust evidence base for small scale projects which are considered low cost/ low risk</a:t>
            </a:r>
            <a:endParaRPr lang="en-NZ" sz="2000" dirty="0"/>
          </a:p>
        </p:txBody>
      </p:sp>
      <p:sp>
        <p:nvSpPr>
          <p:cNvPr id="4" name="Title 1"/>
          <p:cNvSpPr>
            <a:spLocks noGrp="1"/>
          </p:cNvSpPr>
          <p:nvPr>
            <p:ph type="ctrTitle"/>
          </p:nvPr>
        </p:nvSpPr>
        <p:spPr>
          <a:xfrm>
            <a:off x="398823" y="595037"/>
            <a:ext cx="8849532" cy="580348"/>
          </a:xfrm>
        </p:spPr>
        <p:txBody>
          <a:bodyPr>
            <a:noAutofit/>
          </a:bodyPr>
          <a:lstStyle/>
          <a:p>
            <a:r>
              <a:rPr lang="en-NZ" sz="2500" dirty="0" smtClean="0"/>
              <a:t>Introduction to Low Cost/Low </a:t>
            </a:r>
            <a:r>
              <a:rPr lang="en-NZ" sz="2500" dirty="0"/>
              <a:t>R</a:t>
            </a:r>
            <a:r>
              <a:rPr lang="en-NZ" sz="2500" dirty="0" smtClean="0"/>
              <a:t>isk</a:t>
            </a:r>
            <a:endParaRPr lang="en-NZ" sz="2500" dirty="0"/>
          </a:p>
        </p:txBody>
      </p:sp>
    </p:spTree>
    <p:extLst>
      <p:ext uri="{BB962C8B-B14F-4D97-AF65-F5344CB8AC3E}">
        <p14:creationId xmlns:p14="http://schemas.microsoft.com/office/powerpoint/2010/main" val="2589764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983" y="595037"/>
            <a:ext cx="8849532" cy="932688"/>
          </a:xfrm>
        </p:spPr>
        <p:txBody>
          <a:bodyPr>
            <a:noAutofit/>
          </a:bodyPr>
          <a:lstStyle/>
          <a:p>
            <a:r>
              <a:rPr lang="en-NZ" sz="2500" dirty="0" smtClean="0"/>
              <a:t>Current v Future State</a:t>
            </a:r>
            <a:endParaRPr lang="en-NZ" sz="2500" dirty="0"/>
          </a:p>
        </p:txBody>
      </p:sp>
      <p:sp>
        <p:nvSpPr>
          <p:cNvPr id="3" name="Content Placeholder 2"/>
          <p:cNvSpPr>
            <a:spLocks noGrp="1"/>
          </p:cNvSpPr>
          <p:nvPr>
            <p:ph sz="quarter" idx="10"/>
          </p:nvPr>
        </p:nvSpPr>
        <p:spPr>
          <a:xfrm>
            <a:off x="246142" y="1341372"/>
            <a:ext cx="8707139" cy="3309193"/>
          </a:xfrm>
        </p:spPr>
        <p:txBody>
          <a:bodyPr>
            <a:noAutofit/>
          </a:bodyPr>
          <a:lstStyle/>
          <a:p>
            <a:pPr>
              <a:spcBef>
                <a:spcPts val="600"/>
              </a:spcBef>
              <a:spcAft>
                <a:spcPts val="600"/>
              </a:spcAft>
            </a:pPr>
            <a:r>
              <a:rPr lang="en-NZ" sz="2000" i="1" dirty="0" smtClean="0"/>
              <a:t>Current State </a:t>
            </a:r>
          </a:p>
          <a:p>
            <a:pPr marL="685800" lvl="1">
              <a:spcBef>
                <a:spcPts val="600"/>
              </a:spcBef>
              <a:spcAft>
                <a:spcPts val="600"/>
              </a:spcAft>
            </a:pPr>
            <a:r>
              <a:rPr lang="en-NZ" sz="2000" dirty="0" smtClean="0"/>
              <a:t>Improvement activities up to $300K funded using a </a:t>
            </a:r>
            <a:r>
              <a:rPr lang="en-NZ" sz="2000" dirty="0" smtClean="0">
                <a:solidFill>
                  <a:srgbClr val="00456A"/>
                </a:solidFill>
              </a:rPr>
              <a:t>streamlined approach (minor improvements) </a:t>
            </a:r>
          </a:p>
          <a:p>
            <a:pPr marL="685800" lvl="1">
              <a:spcBef>
                <a:spcPts val="600"/>
              </a:spcBef>
              <a:spcAft>
                <a:spcPts val="600"/>
              </a:spcAft>
            </a:pPr>
            <a:r>
              <a:rPr lang="en-NZ" sz="2000" dirty="0" smtClean="0"/>
              <a:t>Capturing </a:t>
            </a:r>
            <a:r>
              <a:rPr lang="en-NZ" sz="2000" dirty="0"/>
              <a:t>key </a:t>
            </a:r>
            <a:r>
              <a:rPr lang="en-NZ" sz="2000" dirty="0" smtClean="0"/>
              <a:t>information </a:t>
            </a:r>
            <a:r>
              <a:rPr lang="en-NZ" sz="2000" dirty="0"/>
              <a:t>on each improvement activity via a spreadsheet </a:t>
            </a:r>
            <a:endParaRPr lang="en-NZ" sz="2000" dirty="0" smtClean="0"/>
          </a:p>
          <a:p>
            <a:pPr marL="685800" lvl="1">
              <a:spcBef>
                <a:spcPts val="600"/>
              </a:spcBef>
              <a:spcAft>
                <a:spcPts val="600"/>
              </a:spcAft>
            </a:pPr>
            <a:r>
              <a:rPr lang="en-NZ" sz="2000" dirty="0" smtClean="0"/>
              <a:t>Summary </a:t>
            </a:r>
            <a:r>
              <a:rPr lang="en-NZ" sz="2000" dirty="0"/>
              <a:t>information of the proposed total programme of works via TIO </a:t>
            </a:r>
            <a:r>
              <a:rPr lang="en-NZ" sz="2000" dirty="0" smtClean="0"/>
              <a:t>fields</a:t>
            </a:r>
          </a:p>
          <a:p>
            <a:pPr lvl="1" indent="0">
              <a:spcBef>
                <a:spcPts val="600"/>
              </a:spcBef>
              <a:spcAft>
                <a:spcPts val="600"/>
              </a:spcAft>
              <a:buNone/>
            </a:pPr>
            <a:endParaRPr lang="en-NZ" sz="2000" dirty="0" smtClean="0"/>
          </a:p>
          <a:p>
            <a:pPr>
              <a:spcBef>
                <a:spcPts val="600"/>
              </a:spcBef>
              <a:spcAft>
                <a:spcPts val="600"/>
              </a:spcAft>
            </a:pPr>
            <a:r>
              <a:rPr lang="en-NZ" sz="2000" i="1" dirty="0" smtClean="0"/>
              <a:t>Future State </a:t>
            </a:r>
            <a:endParaRPr lang="en-NZ" sz="2000" i="1" dirty="0"/>
          </a:p>
          <a:p>
            <a:pPr marL="685800" lvl="1" algn="just">
              <a:spcBef>
                <a:spcPts val="600"/>
              </a:spcBef>
              <a:spcAft>
                <a:spcPts val="600"/>
              </a:spcAft>
            </a:pPr>
            <a:r>
              <a:rPr lang="en-NZ" sz="2000" dirty="0" smtClean="0"/>
              <a:t>Proposed name change to </a:t>
            </a:r>
            <a:r>
              <a:rPr lang="en-NZ" sz="2000" dirty="0"/>
              <a:t>‘low cost/ low risk </a:t>
            </a:r>
            <a:r>
              <a:rPr lang="en-NZ" sz="2000" dirty="0" smtClean="0"/>
              <a:t>improvements’</a:t>
            </a:r>
          </a:p>
          <a:p>
            <a:pPr marL="685800" lvl="1" algn="just">
              <a:spcBef>
                <a:spcPts val="600"/>
              </a:spcBef>
              <a:spcAft>
                <a:spcPts val="600"/>
              </a:spcAft>
            </a:pPr>
            <a:r>
              <a:rPr lang="en-NZ" sz="2000" dirty="0" smtClean="0"/>
              <a:t>Proposed threshold increased – up to $1M </a:t>
            </a:r>
            <a:r>
              <a:rPr lang="en-NZ" sz="2000" dirty="0"/>
              <a:t>per </a:t>
            </a:r>
            <a:r>
              <a:rPr lang="en-NZ" sz="2000" dirty="0" smtClean="0"/>
              <a:t>activity</a:t>
            </a:r>
          </a:p>
          <a:p>
            <a:pPr marL="685800" lvl="1" algn="just">
              <a:spcBef>
                <a:spcPts val="600"/>
              </a:spcBef>
              <a:spcAft>
                <a:spcPts val="600"/>
              </a:spcAft>
            </a:pPr>
            <a:r>
              <a:rPr lang="en-NZ" sz="2000" dirty="0" smtClean="0"/>
              <a:t>Improved programme management during NLTP</a:t>
            </a:r>
          </a:p>
          <a:p>
            <a:pPr marL="685800" lvl="1" algn="just">
              <a:spcBef>
                <a:spcPts val="600"/>
              </a:spcBef>
              <a:spcAft>
                <a:spcPts val="600"/>
              </a:spcAft>
            </a:pPr>
            <a:r>
              <a:rPr lang="en-NZ" sz="2000" dirty="0" smtClean="0"/>
              <a:t>More alignment to BC principles/ IAF</a:t>
            </a:r>
          </a:p>
        </p:txBody>
      </p:sp>
    </p:spTree>
    <p:extLst>
      <p:ext uri="{BB962C8B-B14F-4D97-AF65-F5344CB8AC3E}">
        <p14:creationId xmlns:p14="http://schemas.microsoft.com/office/powerpoint/2010/main" val="2087231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789" y="595037"/>
            <a:ext cx="8693239" cy="932688"/>
          </a:xfrm>
        </p:spPr>
        <p:txBody>
          <a:bodyPr>
            <a:noAutofit/>
          </a:bodyPr>
          <a:lstStyle/>
          <a:p>
            <a:r>
              <a:rPr lang="en-NZ" sz="2600" dirty="0" smtClean="0"/>
              <a:t>A balanced approach to Streamlined </a:t>
            </a:r>
            <a:r>
              <a:rPr lang="en-NZ" sz="2600" dirty="0"/>
              <a:t>A</a:t>
            </a:r>
            <a:r>
              <a:rPr lang="en-NZ" sz="2600" dirty="0" smtClean="0"/>
              <a:t>ssessment</a:t>
            </a:r>
            <a:endParaRPr lang="en-NZ" sz="2600" dirty="0"/>
          </a:p>
        </p:txBody>
      </p:sp>
      <p:sp>
        <p:nvSpPr>
          <p:cNvPr id="3" name="Content Placeholder 2"/>
          <p:cNvSpPr>
            <a:spLocks noGrp="1"/>
          </p:cNvSpPr>
          <p:nvPr>
            <p:ph sz="quarter" idx="10"/>
          </p:nvPr>
        </p:nvSpPr>
        <p:spPr>
          <a:xfrm>
            <a:off x="212743" y="1262806"/>
            <a:ext cx="8707139" cy="4893295"/>
          </a:xfrm>
        </p:spPr>
        <p:txBody>
          <a:bodyPr>
            <a:normAutofit/>
          </a:bodyPr>
          <a:lstStyle/>
          <a:p>
            <a:pPr marL="285750" indent="-285750">
              <a:buFont typeface="Arial" panose="020B0604020202020204" pitchFamily="34" charset="0"/>
              <a:buChar char="•"/>
            </a:pPr>
            <a:r>
              <a:rPr lang="en-NZ" sz="1800" dirty="0" smtClean="0"/>
              <a:t>Based on the streamlined assessment for </a:t>
            </a:r>
            <a:r>
              <a:rPr lang="en-NZ" sz="1800" b="1" dirty="0"/>
              <a:t>L</a:t>
            </a:r>
            <a:r>
              <a:rPr lang="en-NZ" sz="1800" b="1" dirty="0" smtClean="0"/>
              <a:t>ow cost/Low risk proposals</a:t>
            </a:r>
            <a:r>
              <a:rPr lang="en-NZ" sz="1800" dirty="0" smtClean="0"/>
              <a:t>, including a higher funding threshold, we’ve taken into consideration: </a:t>
            </a:r>
          </a:p>
          <a:p>
            <a:pPr marL="857250" lvl="1" indent="-514350">
              <a:spcBef>
                <a:spcPts val="2400"/>
              </a:spcBef>
            </a:pPr>
            <a:r>
              <a:rPr lang="en-NZ" sz="1800" dirty="0"/>
              <a:t>Reasonable Value for Money assurance</a:t>
            </a:r>
          </a:p>
          <a:p>
            <a:pPr marL="857250" lvl="1" indent="-514350">
              <a:spcBef>
                <a:spcPts val="2400"/>
              </a:spcBef>
            </a:pPr>
            <a:r>
              <a:rPr lang="en-NZ" sz="1800" dirty="0" smtClean="0"/>
              <a:t>Alignment </a:t>
            </a:r>
            <a:r>
              <a:rPr lang="en-NZ" sz="1800" dirty="0"/>
              <a:t>to the </a:t>
            </a:r>
            <a:r>
              <a:rPr lang="en-NZ" sz="1800" dirty="0" smtClean="0"/>
              <a:t>IAF</a:t>
            </a:r>
            <a:endParaRPr lang="en-NZ" sz="1800" dirty="0"/>
          </a:p>
          <a:p>
            <a:pPr marL="857250" lvl="1" indent="-514350">
              <a:spcBef>
                <a:spcPts val="2400"/>
              </a:spcBef>
            </a:pPr>
            <a:r>
              <a:rPr lang="en-NZ" sz="1800" dirty="0" smtClean="0"/>
              <a:t>Alignment to the </a:t>
            </a:r>
            <a:r>
              <a:rPr lang="en-NZ" sz="1800" dirty="0"/>
              <a:t>B</a:t>
            </a:r>
            <a:r>
              <a:rPr lang="en-NZ" sz="1800" dirty="0" smtClean="0"/>
              <a:t>usiness Case Approach</a:t>
            </a:r>
          </a:p>
          <a:p>
            <a:pPr marL="857250" lvl="1" indent="-514350">
              <a:spcBef>
                <a:spcPts val="2400"/>
              </a:spcBef>
            </a:pPr>
            <a:r>
              <a:rPr lang="en-NZ" sz="1800" dirty="0" smtClean="0"/>
              <a:t>Obtaining necessary information without overburdening staff, or potentially discouraging good applications</a:t>
            </a:r>
          </a:p>
          <a:p>
            <a:pPr marL="285750" indent="-285750">
              <a:buFont typeface="Arial" panose="020B0604020202020204" pitchFamily="34" charset="0"/>
              <a:buChar char="•"/>
            </a:pPr>
            <a:r>
              <a:rPr lang="en-NZ" sz="1800" dirty="0" smtClean="0"/>
              <a:t>Delivers a </a:t>
            </a:r>
            <a:r>
              <a:rPr lang="en-NZ" sz="1800" dirty="0"/>
              <a:t>balance between robust, thorough assessment and a more streamlined approach. </a:t>
            </a:r>
          </a:p>
          <a:p>
            <a:pPr marL="514350" indent="-514350">
              <a:spcBef>
                <a:spcPts val="2400"/>
              </a:spcBef>
            </a:pPr>
            <a:endParaRPr lang="en-NZ" sz="1800" dirty="0" smtClean="0"/>
          </a:p>
        </p:txBody>
      </p:sp>
    </p:spTree>
    <p:extLst>
      <p:ext uri="{BB962C8B-B14F-4D97-AF65-F5344CB8AC3E}">
        <p14:creationId xmlns:p14="http://schemas.microsoft.com/office/powerpoint/2010/main" val="2591852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983" y="579539"/>
            <a:ext cx="8989017" cy="932688"/>
          </a:xfrm>
        </p:spPr>
        <p:txBody>
          <a:bodyPr>
            <a:noAutofit/>
          </a:bodyPr>
          <a:lstStyle/>
          <a:p>
            <a:r>
              <a:rPr lang="en-NZ" sz="2800" dirty="0" smtClean="0"/>
              <a:t>Enhanced approach to Streamlined </a:t>
            </a:r>
            <a:r>
              <a:rPr lang="en-NZ" sz="2800" dirty="0"/>
              <a:t>A</a:t>
            </a:r>
            <a:r>
              <a:rPr lang="en-NZ" sz="2800" dirty="0" smtClean="0"/>
              <a:t>ssessment</a:t>
            </a:r>
            <a:endParaRPr lang="en-NZ" sz="2800" dirty="0"/>
          </a:p>
        </p:txBody>
      </p:sp>
      <p:sp>
        <p:nvSpPr>
          <p:cNvPr id="5" name="Content Placeholder 4"/>
          <p:cNvSpPr>
            <a:spLocks noGrp="1"/>
          </p:cNvSpPr>
          <p:nvPr>
            <p:ph sz="quarter" idx="10"/>
          </p:nvPr>
        </p:nvSpPr>
        <p:spPr>
          <a:xfrm>
            <a:off x="598206" y="1219314"/>
            <a:ext cx="7691215" cy="4833755"/>
          </a:xfrm>
        </p:spPr>
        <p:txBody>
          <a:bodyPr>
            <a:normAutofit/>
          </a:bodyPr>
          <a:lstStyle/>
          <a:p>
            <a:pPr algn="just">
              <a:spcAft>
                <a:spcPts val="1200"/>
              </a:spcAft>
            </a:pPr>
            <a:endParaRPr lang="en-NZ" sz="1800" dirty="0" smtClean="0">
              <a:latin typeface="Lucida Sans" panose="020B0602040502020204" pitchFamily="34" charset="0"/>
              <a:cs typeface="Lucida Sans" panose="020B0602040502020204" pitchFamily="34" charset="0"/>
            </a:endParaRPr>
          </a:p>
          <a:p>
            <a:pPr marL="400050" indent="-400050">
              <a:spcAft>
                <a:spcPts val="1200"/>
              </a:spcAft>
              <a:buFont typeface="Arial" panose="020B0604020202020204" pitchFamily="34" charset="0"/>
              <a:buChar char="•"/>
            </a:pPr>
            <a:r>
              <a:rPr lang="en-NZ" sz="1800" dirty="0">
                <a:latin typeface="Lucida Sans" panose="020B0602040502020204" pitchFamily="34" charset="0"/>
                <a:cs typeface="Lucida Sans" panose="020B0602040502020204" pitchFamily="34" charset="0"/>
              </a:rPr>
              <a:t>Individual activity detail captured in the NZTA spreadsheet template </a:t>
            </a:r>
          </a:p>
          <a:p>
            <a:pPr marL="400050" indent="-400050">
              <a:spcAft>
                <a:spcPts val="1200"/>
              </a:spcAft>
              <a:buFont typeface="Arial" panose="020B0604020202020204" pitchFamily="34" charset="0"/>
              <a:buChar char="•"/>
            </a:pPr>
            <a:r>
              <a:rPr lang="en-NZ" sz="1800" dirty="0">
                <a:latin typeface="Lucida Sans" panose="020B0602040502020204" pitchFamily="34" charset="0"/>
                <a:cs typeface="Lucida Sans" panose="020B0602040502020204" pitchFamily="34" charset="0"/>
              </a:rPr>
              <a:t>Key information summarised and uploaded directly into </a:t>
            </a:r>
            <a:r>
              <a:rPr lang="en-NZ" sz="1800" dirty="0" smtClean="0">
                <a:latin typeface="Lucida Sans" panose="020B0602040502020204" pitchFamily="34" charset="0"/>
                <a:cs typeface="Lucida Sans" panose="020B0602040502020204" pitchFamily="34" charset="0"/>
              </a:rPr>
              <a:t>TIO</a:t>
            </a:r>
            <a:endParaRPr lang="en-NZ" sz="1800" dirty="0">
              <a:latin typeface="Lucida Sans" panose="020B0602040502020204" pitchFamily="34" charset="0"/>
              <a:cs typeface="Lucida Sans" panose="020B0602040502020204" pitchFamily="34" charset="0"/>
            </a:endParaRPr>
          </a:p>
          <a:p>
            <a:pPr marL="400050" indent="-400050">
              <a:spcAft>
                <a:spcPts val="1200"/>
              </a:spcAft>
              <a:buFont typeface="Arial" panose="020B0604020202020204" pitchFamily="34" charset="0"/>
              <a:buChar char="•"/>
            </a:pPr>
            <a:r>
              <a:rPr lang="en-NZ" sz="1800" dirty="0" smtClean="0">
                <a:latin typeface="Lucida Sans" panose="020B0602040502020204" pitchFamily="34" charset="0"/>
                <a:cs typeface="Lucida Sans" panose="020B0602040502020204" pitchFamily="34" charset="0"/>
              </a:rPr>
              <a:t>Investment assessment will be made at the programme level only (influenced from spreadsheet)</a:t>
            </a:r>
          </a:p>
          <a:p>
            <a:pPr marL="400050" indent="-400050">
              <a:spcAft>
                <a:spcPts val="1200"/>
              </a:spcAft>
              <a:buFont typeface="Arial" panose="020B0604020202020204" pitchFamily="34" charset="0"/>
              <a:buChar char="•"/>
            </a:pPr>
            <a:r>
              <a:rPr lang="en-NZ" sz="1800" dirty="0" smtClean="0">
                <a:latin typeface="Lucida Sans" panose="020B0602040502020204" pitchFamily="34" charset="0"/>
                <a:cs typeface="Lucida Sans" panose="020B0602040502020204" pitchFamily="34" charset="0"/>
              </a:rPr>
              <a:t>Some improved functionality and enhanced checks and balances in both TIO and spreadsheet</a:t>
            </a:r>
          </a:p>
        </p:txBody>
      </p:sp>
    </p:spTree>
    <p:extLst>
      <p:ext uri="{BB962C8B-B14F-4D97-AF65-F5344CB8AC3E}">
        <p14:creationId xmlns:p14="http://schemas.microsoft.com/office/powerpoint/2010/main" val="2219351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8822" y="442637"/>
            <a:ext cx="8775053" cy="932688"/>
          </a:xfrm>
        </p:spPr>
        <p:txBody>
          <a:bodyPr>
            <a:noAutofit/>
          </a:bodyPr>
          <a:lstStyle/>
          <a:p>
            <a:r>
              <a:rPr lang="en-NZ" sz="2800" dirty="0" smtClean="0"/>
              <a:t>LCLR </a:t>
            </a:r>
            <a:r>
              <a:rPr lang="en-NZ" sz="2800" dirty="0"/>
              <a:t>s</a:t>
            </a:r>
            <a:r>
              <a:rPr lang="en-NZ" sz="2800" dirty="0" smtClean="0"/>
              <a:t>preadsheet – key changes</a:t>
            </a:r>
            <a:endParaRPr lang="en-NZ" sz="2800" dirty="0"/>
          </a:p>
        </p:txBody>
      </p:sp>
      <p:sp>
        <p:nvSpPr>
          <p:cNvPr id="4" name="Content Placeholder 3"/>
          <p:cNvSpPr>
            <a:spLocks noGrp="1"/>
          </p:cNvSpPr>
          <p:nvPr>
            <p:ph sz="quarter" idx="10"/>
          </p:nvPr>
        </p:nvSpPr>
        <p:spPr>
          <a:xfrm>
            <a:off x="208732" y="1996619"/>
            <a:ext cx="8420918" cy="2899231"/>
          </a:xfrm>
        </p:spPr>
        <p:txBody>
          <a:bodyPr>
            <a:normAutofit/>
          </a:bodyPr>
          <a:lstStyle/>
          <a:p>
            <a:pPr marL="342900" indent="-342900">
              <a:buFont typeface="Arial" panose="020B0604020202020204" pitchFamily="34" charset="0"/>
              <a:buChar char="•"/>
            </a:pPr>
            <a:r>
              <a:rPr lang="en-NZ" sz="2000" dirty="0" err="1">
                <a:solidFill>
                  <a:srgbClr val="00456A"/>
                </a:solidFill>
              </a:rPr>
              <a:t>Roading</a:t>
            </a:r>
            <a:r>
              <a:rPr lang="en-NZ" sz="2000" dirty="0">
                <a:solidFill>
                  <a:srgbClr val="00456A"/>
                </a:solidFill>
              </a:rPr>
              <a:t> &amp; PT </a:t>
            </a:r>
            <a:r>
              <a:rPr lang="en-NZ" sz="2000" dirty="0" smtClean="0">
                <a:solidFill>
                  <a:srgbClr val="00456A"/>
                </a:solidFill>
              </a:rPr>
              <a:t>– sign off of each activity (proposed)</a:t>
            </a:r>
            <a:endParaRPr lang="en-NZ" sz="2000" b="1" dirty="0" smtClean="0">
              <a:solidFill>
                <a:srgbClr val="00456A"/>
              </a:solidFill>
            </a:endParaRPr>
          </a:p>
          <a:p>
            <a:pPr marL="342900" indent="-342900">
              <a:buFont typeface="Arial" panose="020B0604020202020204" pitchFamily="34" charset="0"/>
              <a:buChar char="•"/>
            </a:pPr>
            <a:r>
              <a:rPr lang="en-NZ" sz="2000" dirty="0" err="1">
                <a:solidFill>
                  <a:srgbClr val="00456A"/>
                </a:solidFill>
              </a:rPr>
              <a:t>Roading</a:t>
            </a:r>
            <a:r>
              <a:rPr lang="en-NZ" sz="2000" dirty="0">
                <a:solidFill>
                  <a:srgbClr val="00456A"/>
                </a:solidFill>
              </a:rPr>
              <a:t> </a:t>
            </a:r>
            <a:r>
              <a:rPr lang="en-NZ" sz="2000" dirty="0" smtClean="0">
                <a:solidFill>
                  <a:srgbClr val="00456A"/>
                </a:solidFill>
              </a:rPr>
              <a:t>&amp; PT - additional (automated) column to capture outcome class – dependent on primary benefit chosen </a:t>
            </a:r>
          </a:p>
          <a:p>
            <a:pPr marL="342900" indent="-342900">
              <a:buFont typeface="Arial" panose="020B0604020202020204" pitchFamily="34" charset="0"/>
              <a:buChar char="•"/>
            </a:pPr>
            <a:r>
              <a:rPr lang="en-NZ" sz="2000" dirty="0" smtClean="0"/>
              <a:t>PT only - </a:t>
            </a:r>
            <a:r>
              <a:rPr lang="en-NZ" sz="2000" dirty="0" smtClean="0">
                <a:solidFill>
                  <a:srgbClr val="00456A"/>
                </a:solidFill>
              </a:rPr>
              <a:t>additional </a:t>
            </a:r>
            <a:r>
              <a:rPr lang="en-NZ" sz="2000" dirty="0">
                <a:solidFill>
                  <a:srgbClr val="00456A"/>
                </a:solidFill>
              </a:rPr>
              <a:t>(automated) column to capture </a:t>
            </a:r>
            <a:r>
              <a:rPr lang="en-NZ" sz="2000" dirty="0" smtClean="0">
                <a:solidFill>
                  <a:srgbClr val="00456A"/>
                </a:solidFill>
              </a:rPr>
              <a:t>intervention type</a:t>
            </a:r>
            <a:endParaRPr lang="en-NZ" sz="2000" dirty="0">
              <a:solidFill>
                <a:srgbClr val="00456A"/>
              </a:solidFill>
            </a:endParaRPr>
          </a:p>
          <a:p>
            <a:pPr marL="342900" indent="-342900">
              <a:buFont typeface="Arial" panose="020B0604020202020204" pitchFamily="34" charset="0"/>
              <a:buChar char="•"/>
            </a:pPr>
            <a:r>
              <a:rPr lang="en-NZ" sz="2000" dirty="0"/>
              <a:t>PT </a:t>
            </a:r>
            <a:r>
              <a:rPr lang="en-NZ" sz="2000" dirty="0" smtClean="0"/>
              <a:t>only </a:t>
            </a:r>
            <a:r>
              <a:rPr lang="en-NZ" sz="2000" dirty="0"/>
              <a:t>- </a:t>
            </a:r>
            <a:r>
              <a:rPr lang="en-NZ" sz="2000" dirty="0">
                <a:solidFill>
                  <a:srgbClr val="00456A"/>
                </a:solidFill>
              </a:rPr>
              <a:t>i</a:t>
            </a:r>
            <a:r>
              <a:rPr lang="en-NZ" sz="2000" dirty="0" smtClean="0">
                <a:solidFill>
                  <a:srgbClr val="00456A"/>
                </a:solidFill>
              </a:rPr>
              <a:t>f </a:t>
            </a:r>
            <a:r>
              <a:rPr lang="en-NZ" sz="2000" dirty="0" smtClean="0">
                <a:solidFill>
                  <a:srgbClr val="00456A"/>
                </a:solidFill>
              </a:rPr>
              <a:t>“intervention” </a:t>
            </a:r>
            <a:r>
              <a:rPr lang="en-NZ" sz="2000" dirty="0" smtClean="0">
                <a:solidFill>
                  <a:srgbClr val="00456A"/>
                </a:solidFill>
              </a:rPr>
              <a:t>type is service </a:t>
            </a:r>
            <a:r>
              <a:rPr lang="en-NZ" sz="2000" dirty="0">
                <a:solidFill>
                  <a:srgbClr val="00456A"/>
                </a:solidFill>
              </a:rPr>
              <a:t>related, funding will be available for a trial* </a:t>
            </a:r>
            <a:r>
              <a:rPr lang="en-NZ" sz="2000" dirty="0" smtClean="0">
                <a:solidFill>
                  <a:srgbClr val="00456A"/>
                </a:solidFill>
              </a:rPr>
              <a:t>- additional </a:t>
            </a:r>
            <a:r>
              <a:rPr lang="en-NZ" sz="2000" dirty="0">
                <a:solidFill>
                  <a:srgbClr val="00456A"/>
                </a:solidFill>
              </a:rPr>
              <a:t>information is required around proposed performance of the trial</a:t>
            </a:r>
          </a:p>
          <a:p>
            <a:pPr lvl="1" indent="0">
              <a:buNone/>
            </a:pPr>
            <a:endParaRPr lang="en-NZ" sz="2000" dirty="0" smtClean="0">
              <a:solidFill>
                <a:srgbClr val="00456A"/>
              </a:solidFill>
            </a:endParaRPr>
          </a:p>
          <a:p>
            <a:endParaRPr lang="en-NZ" sz="2000" dirty="0" smtClean="0">
              <a:solidFill>
                <a:srgbClr val="00456A"/>
              </a:solidFill>
            </a:endParaRPr>
          </a:p>
        </p:txBody>
      </p:sp>
    </p:spTree>
    <p:extLst>
      <p:ext uri="{BB962C8B-B14F-4D97-AF65-F5344CB8AC3E}">
        <p14:creationId xmlns:p14="http://schemas.microsoft.com/office/powerpoint/2010/main" val="2545937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8822" y="442637"/>
            <a:ext cx="8775053" cy="932688"/>
          </a:xfrm>
        </p:spPr>
        <p:txBody>
          <a:bodyPr>
            <a:noAutofit/>
          </a:bodyPr>
          <a:lstStyle/>
          <a:p>
            <a:r>
              <a:rPr lang="en-NZ" sz="2800" dirty="0"/>
              <a:t>TIO LCLR programme </a:t>
            </a:r>
            <a:r>
              <a:rPr lang="en-NZ" sz="2800" dirty="0" smtClean="0"/>
              <a:t>management</a:t>
            </a:r>
            <a:endParaRPr lang="en-NZ" sz="2800" dirty="0"/>
          </a:p>
        </p:txBody>
      </p:sp>
      <p:sp>
        <p:nvSpPr>
          <p:cNvPr id="4" name="Content Placeholder 3"/>
          <p:cNvSpPr>
            <a:spLocks noGrp="1"/>
          </p:cNvSpPr>
          <p:nvPr>
            <p:ph sz="quarter" idx="10"/>
          </p:nvPr>
        </p:nvSpPr>
        <p:spPr>
          <a:xfrm>
            <a:off x="284932" y="1059359"/>
            <a:ext cx="8330123" cy="4071938"/>
          </a:xfrm>
        </p:spPr>
        <p:txBody>
          <a:bodyPr>
            <a:normAutofit/>
          </a:bodyPr>
          <a:lstStyle/>
          <a:p>
            <a:r>
              <a:rPr lang="en-NZ" sz="2000" dirty="0" smtClean="0">
                <a:solidFill>
                  <a:srgbClr val="00456A"/>
                </a:solidFill>
              </a:rPr>
              <a:t>Proposed changes to  the investment assessment:</a:t>
            </a:r>
          </a:p>
          <a:p>
            <a:pPr marL="685800" lvl="1"/>
            <a:endParaRPr lang="en-NZ" sz="1800" dirty="0" smtClean="0">
              <a:solidFill>
                <a:srgbClr val="00456A"/>
              </a:solidFill>
            </a:endParaRPr>
          </a:p>
          <a:p>
            <a:pPr marL="514350" indent="-514350">
              <a:buFont typeface="Arial" panose="020B0604020202020204" pitchFamily="34" charset="0"/>
              <a:buChar char="•"/>
            </a:pPr>
            <a:r>
              <a:rPr lang="en-NZ" sz="1800" dirty="0" smtClean="0">
                <a:solidFill>
                  <a:srgbClr val="00456A"/>
                </a:solidFill>
              </a:rPr>
              <a:t>NZTA spreadsheet template must be updated </a:t>
            </a:r>
            <a:r>
              <a:rPr lang="en-NZ" sz="1800" dirty="0">
                <a:solidFill>
                  <a:srgbClr val="00456A"/>
                </a:solidFill>
              </a:rPr>
              <a:t>yearly with revised </a:t>
            </a:r>
            <a:r>
              <a:rPr lang="en-NZ" sz="1800" dirty="0" err="1">
                <a:solidFill>
                  <a:srgbClr val="00456A"/>
                </a:solidFill>
              </a:rPr>
              <a:t>cashflows</a:t>
            </a:r>
            <a:r>
              <a:rPr lang="en-NZ" sz="1800" dirty="0">
                <a:solidFill>
                  <a:srgbClr val="00456A"/>
                </a:solidFill>
              </a:rPr>
              <a:t> for each LC/LR project (both approved and proposed)</a:t>
            </a:r>
          </a:p>
          <a:p>
            <a:pPr marL="514350" indent="-514350">
              <a:buFont typeface="Arial" panose="020B0604020202020204" pitchFamily="34" charset="0"/>
              <a:buChar char="•"/>
            </a:pPr>
            <a:r>
              <a:rPr lang="en-NZ" sz="1800" dirty="0" smtClean="0">
                <a:solidFill>
                  <a:srgbClr val="00456A"/>
                </a:solidFill>
              </a:rPr>
              <a:t>Conditional funding support – during the </a:t>
            </a:r>
            <a:r>
              <a:rPr lang="en-NZ" sz="1800" dirty="0">
                <a:solidFill>
                  <a:srgbClr val="00456A"/>
                </a:solidFill>
              </a:rPr>
              <a:t>3</a:t>
            </a:r>
            <a:r>
              <a:rPr lang="en-NZ" sz="1800" dirty="0" smtClean="0">
                <a:solidFill>
                  <a:srgbClr val="00456A"/>
                </a:solidFill>
              </a:rPr>
              <a:t> </a:t>
            </a:r>
            <a:r>
              <a:rPr lang="en-NZ" sz="1800" dirty="0" smtClean="0">
                <a:solidFill>
                  <a:srgbClr val="00456A"/>
                </a:solidFill>
              </a:rPr>
              <a:t>year programme, claiming funding is conditional on entry and submission of the prior years’ NZTA spreadsheet template </a:t>
            </a:r>
          </a:p>
          <a:p>
            <a:pPr marL="514350" indent="-514350">
              <a:buFont typeface="Arial" panose="020B0604020202020204" pitchFamily="34" charset="0"/>
              <a:buChar char="•"/>
            </a:pPr>
            <a:r>
              <a:rPr lang="en-NZ" sz="1800" dirty="0" smtClean="0">
                <a:solidFill>
                  <a:srgbClr val="00456A"/>
                </a:solidFill>
              </a:rPr>
              <a:t>TIO programme </a:t>
            </a:r>
            <a:r>
              <a:rPr lang="en-NZ" sz="1800" dirty="0" err="1" smtClean="0">
                <a:solidFill>
                  <a:srgbClr val="00456A"/>
                </a:solidFill>
              </a:rPr>
              <a:t>cashflows</a:t>
            </a:r>
            <a:r>
              <a:rPr lang="en-NZ" sz="1800" dirty="0" smtClean="0">
                <a:solidFill>
                  <a:srgbClr val="00456A"/>
                </a:solidFill>
              </a:rPr>
              <a:t> need to align to the updated </a:t>
            </a:r>
            <a:r>
              <a:rPr lang="en-NZ" sz="1800" dirty="0">
                <a:solidFill>
                  <a:srgbClr val="00456A"/>
                </a:solidFill>
              </a:rPr>
              <a:t>NZTA spreadsheet template *</a:t>
            </a:r>
            <a:endParaRPr lang="en-NZ" sz="1800" dirty="0" smtClean="0">
              <a:solidFill>
                <a:srgbClr val="00456A"/>
              </a:solidFill>
            </a:endParaRPr>
          </a:p>
          <a:p>
            <a:pPr lvl="1" indent="0">
              <a:buNone/>
            </a:pPr>
            <a:endParaRPr lang="en-NZ" dirty="0" smtClean="0">
              <a:solidFill>
                <a:schemeClr val="tx1"/>
              </a:solidFill>
            </a:endParaRPr>
          </a:p>
        </p:txBody>
      </p:sp>
      <p:grpSp>
        <p:nvGrpSpPr>
          <p:cNvPr id="3" name="Group 2"/>
          <p:cNvGrpSpPr/>
          <p:nvPr/>
        </p:nvGrpSpPr>
        <p:grpSpPr>
          <a:xfrm>
            <a:off x="1638300" y="3867150"/>
            <a:ext cx="6343650" cy="2571750"/>
            <a:chOff x="1405890" y="4023358"/>
            <a:chExt cx="5947410" cy="2377442"/>
          </a:xfrm>
        </p:grpSpPr>
        <p:sp>
          <p:nvSpPr>
            <p:cNvPr id="6" name="Rectangle 5"/>
            <p:cNvSpPr/>
            <p:nvPr/>
          </p:nvSpPr>
          <p:spPr>
            <a:xfrm>
              <a:off x="1405890" y="4023358"/>
              <a:ext cx="1464740" cy="2377441"/>
            </a:xfrm>
            <a:prstGeom prst="rect">
              <a:avLst/>
            </a:prstGeom>
            <a:solidFill>
              <a:srgbClr val="9AA7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700" b="1" u="sng" dirty="0" smtClean="0">
                  <a:solidFill>
                    <a:schemeClr val="bg1"/>
                  </a:solidFill>
                </a:rPr>
                <a:t>1</a:t>
              </a:r>
              <a:r>
                <a:rPr lang="en-NZ" sz="1700" b="1" u="sng" baseline="30000" dirty="0" smtClean="0">
                  <a:solidFill>
                    <a:schemeClr val="bg1"/>
                  </a:solidFill>
                </a:rPr>
                <a:t>st</a:t>
              </a:r>
              <a:r>
                <a:rPr lang="en-NZ" sz="1700" b="1" u="sng" dirty="0" smtClean="0">
                  <a:solidFill>
                    <a:schemeClr val="bg1"/>
                  </a:solidFill>
                </a:rPr>
                <a:t> year</a:t>
              </a:r>
            </a:p>
            <a:p>
              <a:pPr algn="ctr"/>
              <a:r>
                <a:rPr lang="en-NZ" sz="1700" dirty="0" smtClean="0">
                  <a:solidFill>
                    <a:schemeClr val="bg1"/>
                  </a:solidFill>
                </a:rPr>
                <a:t>claiming access: available  upon NLTP approval/ adoption</a:t>
              </a:r>
              <a:endParaRPr lang="en-NZ" sz="1700" dirty="0">
                <a:solidFill>
                  <a:schemeClr val="bg1"/>
                </a:solidFill>
              </a:endParaRPr>
            </a:p>
          </p:txBody>
        </p:sp>
        <p:sp>
          <p:nvSpPr>
            <p:cNvPr id="7" name="Rectangle 6"/>
            <p:cNvSpPr/>
            <p:nvPr/>
          </p:nvSpPr>
          <p:spPr>
            <a:xfrm>
              <a:off x="3621340" y="4023359"/>
              <a:ext cx="1464740" cy="237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700" b="1" u="sng" dirty="0" smtClean="0"/>
                <a:t>2nd </a:t>
              </a:r>
              <a:r>
                <a:rPr lang="en-NZ" sz="1700" b="1" u="sng" dirty="0"/>
                <a:t>year</a:t>
              </a:r>
            </a:p>
            <a:p>
              <a:pPr algn="ctr"/>
              <a:r>
                <a:rPr lang="en-NZ" sz="1700" dirty="0" smtClean="0"/>
                <a:t>claiming access: conditional on updating and submission of revised s/sheet</a:t>
              </a:r>
            </a:p>
            <a:p>
              <a:pPr algn="ctr"/>
              <a:r>
                <a:rPr lang="en-NZ" sz="1700" dirty="0" smtClean="0">
                  <a:solidFill>
                    <a:srgbClr val="FFFF00"/>
                  </a:solidFill>
                </a:rPr>
                <a:t>[end of 1</a:t>
              </a:r>
              <a:r>
                <a:rPr lang="en-NZ" sz="1700" baseline="30000" dirty="0" smtClean="0">
                  <a:solidFill>
                    <a:srgbClr val="FFFF00"/>
                  </a:solidFill>
                </a:rPr>
                <a:t>st</a:t>
              </a:r>
              <a:r>
                <a:rPr lang="en-NZ" sz="1700" dirty="0" smtClean="0">
                  <a:solidFill>
                    <a:srgbClr val="FFFF00"/>
                  </a:solidFill>
                </a:rPr>
                <a:t> year] </a:t>
              </a:r>
              <a:endParaRPr lang="en-NZ" sz="1700" dirty="0">
                <a:solidFill>
                  <a:srgbClr val="FFFF00"/>
                </a:solidFill>
              </a:endParaRPr>
            </a:p>
          </p:txBody>
        </p:sp>
        <p:sp>
          <p:nvSpPr>
            <p:cNvPr id="8" name="Rectangle 7"/>
            <p:cNvSpPr/>
            <p:nvPr/>
          </p:nvSpPr>
          <p:spPr>
            <a:xfrm>
              <a:off x="5888560" y="4023361"/>
              <a:ext cx="1464740" cy="23774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700" b="1" u="sng" dirty="0" smtClean="0"/>
                <a:t>3rd </a:t>
              </a:r>
              <a:r>
                <a:rPr lang="en-NZ" sz="1700" b="1" u="sng" dirty="0"/>
                <a:t>year</a:t>
              </a:r>
            </a:p>
            <a:p>
              <a:pPr algn="ctr"/>
              <a:r>
                <a:rPr lang="en-NZ" sz="1700" dirty="0"/>
                <a:t>claiming access: conditional on updating and submission of revised </a:t>
              </a:r>
              <a:r>
                <a:rPr lang="en-NZ" sz="1700" dirty="0" smtClean="0"/>
                <a:t>s/sheet</a:t>
              </a:r>
            </a:p>
            <a:p>
              <a:pPr algn="ctr"/>
              <a:r>
                <a:rPr lang="en-NZ" sz="1700" dirty="0">
                  <a:solidFill>
                    <a:srgbClr val="FFFF00"/>
                  </a:solidFill>
                </a:rPr>
                <a:t>[end of </a:t>
              </a:r>
              <a:r>
                <a:rPr lang="en-NZ" sz="1700" dirty="0" smtClean="0">
                  <a:solidFill>
                    <a:srgbClr val="FFFF00"/>
                  </a:solidFill>
                </a:rPr>
                <a:t>2</a:t>
              </a:r>
              <a:r>
                <a:rPr lang="en-NZ" sz="1700" baseline="30000" dirty="0" smtClean="0">
                  <a:solidFill>
                    <a:srgbClr val="FFFF00"/>
                  </a:solidFill>
                </a:rPr>
                <a:t>nd</a:t>
              </a:r>
              <a:r>
                <a:rPr lang="en-NZ" sz="1700" dirty="0" smtClean="0">
                  <a:solidFill>
                    <a:srgbClr val="FFFF00"/>
                  </a:solidFill>
                </a:rPr>
                <a:t> year] </a:t>
              </a:r>
              <a:endParaRPr lang="en-NZ" sz="1700" dirty="0">
                <a:solidFill>
                  <a:srgbClr val="FFFF00"/>
                </a:solidFill>
              </a:endParaRPr>
            </a:p>
          </p:txBody>
        </p:sp>
        <p:sp>
          <p:nvSpPr>
            <p:cNvPr id="9" name="Right Arrow 8"/>
            <p:cNvSpPr/>
            <p:nvPr/>
          </p:nvSpPr>
          <p:spPr>
            <a:xfrm>
              <a:off x="2948826" y="4922312"/>
              <a:ext cx="577051" cy="5795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700"/>
            </a:p>
          </p:txBody>
        </p:sp>
        <p:sp>
          <p:nvSpPr>
            <p:cNvPr id="10" name="Right Arrow 9"/>
            <p:cNvSpPr/>
            <p:nvPr/>
          </p:nvSpPr>
          <p:spPr>
            <a:xfrm>
              <a:off x="5180997" y="4922312"/>
              <a:ext cx="614802" cy="5795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700"/>
            </a:p>
          </p:txBody>
        </p:sp>
      </p:grpSp>
    </p:spTree>
    <p:extLst>
      <p:ext uri="{BB962C8B-B14F-4D97-AF65-F5344CB8AC3E}">
        <p14:creationId xmlns:p14="http://schemas.microsoft.com/office/powerpoint/2010/main" val="127540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8822" y="442637"/>
            <a:ext cx="8775053" cy="932688"/>
          </a:xfrm>
        </p:spPr>
        <p:txBody>
          <a:bodyPr>
            <a:noAutofit/>
          </a:bodyPr>
          <a:lstStyle/>
          <a:p>
            <a:r>
              <a:rPr lang="en-NZ" sz="2800" dirty="0"/>
              <a:t>TIO LCLR programme </a:t>
            </a:r>
            <a:r>
              <a:rPr lang="en-NZ" sz="2800" dirty="0" smtClean="0"/>
              <a:t>vs phase</a:t>
            </a:r>
            <a:endParaRPr lang="en-NZ" sz="2800" dirty="0"/>
          </a:p>
        </p:txBody>
      </p:sp>
      <p:sp>
        <p:nvSpPr>
          <p:cNvPr id="4" name="Content Placeholder 3"/>
          <p:cNvSpPr>
            <a:spLocks noGrp="1"/>
          </p:cNvSpPr>
          <p:nvPr>
            <p:ph sz="quarter" idx="10"/>
          </p:nvPr>
        </p:nvSpPr>
        <p:spPr>
          <a:xfrm>
            <a:off x="284932" y="1272719"/>
            <a:ext cx="8330123" cy="4071938"/>
          </a:xfrm>
        </p:spPr>
        <p:txBody>
          <a:bodyPr>
            <a:normAutofit/>
          </a:bodyPr>
          <a:lstStyle/>
          <a:p>
            <a:pPr marL="285750" indent="-285750">
              <a:buFont typeface="Arial" panose="020B0604020202020204" pitchFamily="34" charset="0"/>
              <a:buChar char="•"/>
            </a:pPr>
            <a:r>
              <a:rPr lang="en-NZ" sz="2000" dirty="0" smtClean="0">
                <a:solidFill>
                  <a:srgbClr val="00456A"/>
                </a:solidFill>
              </a:rPr>
              <a:t>Clearer distinction between </a:t>
            </a:r>
            <a:r>
              <a:rPr lang="en-NZ" sz="2000" dirty="0" err="1" smtClean="0">
                <a:solidFill>
                  <a:srgbClr val="00456A"/>
                </a:solidFill>
              </a:rPr>
              <a:t>roading</a:t>
            </a:r>
            <a:r>
              <a:rPr lang="en-NZ" sz="2000" dirty="0" smtClean="0">
                <a:solidFill>
                  <a:srgbClr val="00456A"/>
                </a:solidFill>
              </a:rPr>
              <a:t> and PT LC/LR </a:t>
            </a:r>
            <a:r>
              <a:rPr lang="en-NZ" sz="2000" dirty="0">
                <a:solidFill>
                  <a:srgbClr val="00456A"/>
                </a:solidFill>
              </a:rPr>
              <a:t>programme </a:t>
            </a:r>
            <a:r>
              <a:rPr lang="en-NZ" sz="2000" dirty="0" smtClean="0">
                <a:solidFill>
                  <a:srgbClr val="00456A"/>
                </a:solidFill>
              </a:rPr>
              <a:t>‘phases’</a:t>
            </a:r>
          </a:p>
          <a:p>
            <a:pPr marL="285750" indent="-285750">
              <a:buFont typeface="Arial" panose="020B0604020202020204" pitchFamily="34" charset="0"/>
              <a:buChar char="•"/>
            </a:pPr>
            <a:r>
              <a:rPr lang="en-NZ" sz="2000" dirty="0">
                <a:solidFill>
                  <a:srgbClr val="00456A"/>
                </a:solidFill>
              </a:rPr>
              <a:t>P</a:t>
            </a:r>
            <a:r>
              <a:rPr lang="en-NZ" sz="2000" dirty="0" smtClean="0">
                <a:solidFill>
                  <a:srgbClr val="00456A"/>
                </a:solidFill>
              </a:rPr>
              <a:t>rovides more clarity and assists investment partners with </a:t>
            </a:r>
            <a:r>
              <a:rPr lang="en-NZ" sz="2000" dirty="0">
                <a:solidFill>
                  <a:srgbClr val="00456A"/>
                </a:solidFill>
              </a:rPr>
              <a:t>both LC/LR </a:t>
            </a:r>
            <a:r>
              <a:rPr lang="en-NZ" sz="2000" dirty="0" smtClean="0">
                <a:solidFill>
                  <a:srgbClr val="00456A"/>
                </a:solidFill>
              </a:rPr>
              <a:t>programmes</a:t>
            </a:r>
          </a:p>
          <a:p>
            <a:pPr marL="285750" indent="-285750">
              <a:buFont typeface="Arial" panose="020B0604020202020204" pitchFamily="34" charset="0"/>
              <a:buChar char="•"/>
            </a:pPr>
            <a:endParaRPr lang="en-NZ" sz="2000" dirty="0">
              <a:solidFill>
                <a:srgbClr val="00456A"/>
              </a:solidFill>
            </a:endParaRPr>
          </a:p>
          <a:p>
            <a:pPr marL="285750" indent="-285750">
              <a:buFont typeface="Arial" panose="020B0604020202020204" pitchFamily="34" charset="0"/>
              <a:buChar char="•"/>
            </a:pPr>
            <a:endParaRPr lang="en-NZ" sz="2000" dirty="0">
              <a:solidFill>
                <a:srgbClr val="00456A"/>
              </a:solidFill>
            </a:endParaRPr>
          </a:p>
          <a:p>
            <a:pPr marL="857250" lvl="1" indent="-514350">
              <a:buFont typeface="+mj-lt"/>
              <a:buAutoNum type="romanLcPeriod" startAt="5"/>
            </a:pPr>
            <a:endParaRPr lang="en-NZ" sz="1800" b="1" u="sng" dirty="0" smtClean="0">
              <a:solidFill>
                <a:srgbClr val="00456A"/>
              </a:solidFill>
            </a:endParaRPr>
          </a:p>
          <a:p>
            <a:pPr lvl="1" indent="0">
              <a:buNone/>
            </a:pPr>
            <a:endParaRPr lang="en-NZ" sz="1800" b="1" u="sng" dirty="0" smtClean="0">
              <a:solidFill>
                <a:srgbClr val="00456A"/>
              </a:solidFill>
            </a:endParaRPr>
          </a:p>
          <a:p>
            <a:pPr lvl="1" indent="0">
              <a:buNone/>
            </a:pPr>
            <a:endParaRPr lang="en-NZ" dirty="0" smtClean="0">
              <a:solidFill>
                <a:schemeClr val="tx1"/>
              </a:solidFill>
            </a:endParaRPr>
          </a:p>
        </p:txBody>
      </p:sp>
      <p:sp>
        <p:nvSpPr>
          <p:cNvPr id="3" name="Rectangle 2"/>
          <p:cNvSpPr/>
          <p:nvPr/>
        </p:nvSpPr>
        <p:spPr>
          <a:xfrm>
            <a:off x="828675" y="2998471"/>
            <a:ext cx="3286125" cy="30213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b="1" u="sng" dirty="0" smtClean="0"/>
              <a:t>ACTIVITY </a:t>
            </a:r>
            <a:r>
              <a:rPr lang="en-NZ" b="1" u="sng" dirty="0"/>
              <a:t>AREA</a:t>
            </a:r>
            <a:r>
              <a:rPr lang="en-NZ" b="1" u="sng" dirty="0" smtClean="0"/>
              <a:t>:</a:t>
            </a:r>
          </a:p>
          <a:p>
            <a:pPr algn="ctr"/>
            <a:endParaRPr lang="en-NZ" b="1" u="sng" dirty="0" smtClean="0"/>
          </a:p>
          <a:p>
            <a:pPr marL="285750" indent="-285750">
              <a:buFont typeface="Arial" panose="020B0604020202020204" pitchFamily="34" charset="0"/>
              <a:buChar char="•"/>
            </a:pPr>
            <a:r>
              <a:rPr lang="en-NZ" dirty="0" smtClean="0"/>
              <a:t>Outline   </a:t>
            </a:r>
            <a:r>
              <a:rPr lang="en-NZ" dirty="0" smtClean="0">
                <a:solidFill>
                  <a:schemeClr val="accent3">
                    <a:lumMod val="75000"/>
                  </a:schemeClr>
                </a:solidFill>
              </a:rPr>
              <a:t>111111111</a:t>
            </a:r>
          </a:p>
          <a:p>
            <a:pPr marL="285750" indent="-285750">
              <a:buFont typeface="Arial" panose="020B0604020202020204" pitchFamily="34" charset="0"/>
              <a:buChar char="•"/>
            </a:pPr>
            <a:r>
              <a:rPr lang="en-NZ" dirty="0" smtClean="0"/>
              <a:t>Alignment to key </a:t>
            </a:r>
            <a:r>
              <a:rPr lang="en-NZ" dirty="0" smtClean="0">
                <a:solidFill>
                  <a:schemeClr val="accent3">
                    <a:lumMod val="75000"/>
                  </a:schemeClr>
                </a:solidFill>
              </a:rPr>
              <a:t>11</a:t>
            </a:r>
            <a:r>
              <a:rPr lang="en-NZ" dirty="0" smtClean="0"/>
              <a:t> documentation     </a:t>
            </a:r>
            <a:r>
              <a:rPr lang="en-NZ" sz="1100" dirty="0" smtClean="0">
                <a:solidFill>
                  <a:schemeClr val="accent3">
                    <a:lumMod val="75000"/>
                  </a:schemeClr>
                </a:solidFill>
              </a:rPr>
              <a:t>11</a:t>
            </a:r>
          </a:p>
          <a:p>
            <a:pPr marL="285750" indent="-285750">
              <a:buFont typeface="Arial" panose="020B0604020202020204" pitchFamily="34" charset="0"/>
              <a:buChar char="•"/>
            </a:pPr>
            <a:r>
              <a:rPr lang="en-NZ" dirty="0" smtClean="0"/>
              <a:t>Contact details  </a:t>
            </a:r>
            <a:r>
              <a:rPr lang="en-NZ" dirty="0" smtClean="0">
                <a:solidFill>
                  <a:schemeClr val="accent3">
                    <a:lumMod val="75000"/>
                  </a:schemeClr>
                </a:solidFill>
              </a:rPr>
              <a:t>111</a:t>
            </a:r>
            <a:endParaRPr lang="en-NZ" dirty="0" smtClean="0"/>
          </a:p>
        </p:txBody>
      </p:sp>
      <p:sp>
        <p:nvSpPr>
          <p:cNvPr id="5" name="Rectangle 4"/>
          <p:cNvSpPr/>
          <p:nvPr/>
        </p:nvSpPr>
        <p:spPr>
          <a:xfrm>
            <a:off x="4572000" y="2979421"/>
            <a:ext cx="3286125" cy="3040379"/>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b="1" u="sng" dirty="0" smtClean="0"/>
              <a:t>PHASE AREA </a:t>
            </a:r>
          </a:p>
          <a:p>
            <a:pPr algn="ctr"/>
            <a:r>
              <a:rPr lang="en-NZ" b="1" u="sng" dirty="0" smtClean="0"/>
              <a:t>(separate for </a:t>
            </a:r>
            <a:r>
              <a:rPr lang="en-NZ" b="1" u="sng" dirty="0" err="1"/>
              <a:t>r</a:t>
            </a:r>
            <a:r>
              <a:rPr lang="en-NZ" b="1" u="sng" dirty="0" err="1" smtClean="0"/>
              <a:t>oading</a:t>
            </a:r>
            <a:r>
              <a:rPr lang="en-NZ" b="1" u="sng" dirty="0" smtClean="0"/>
              <a:t> vs PT:</a:t>
            </a:r>
          </a:p>
          <a:p>
            <a:pPr algn="ctr"/>
            <a:endParaRPr lang="en-NZ" b="1" u="sng" dirty="0" smtClean="0"/>
          </a:p>
          <a:p>
            <a:pPr marL="285750" indent="-285750">
              <a:buFont typeface="Arial" panose="020B0604020202020204" pitchFamily="34" charset="0"/>
              <a:buChar char="•"/>
            </a:pPr>
            <a:r>
              <a:rPr lang="en-NZ" dirty="0" smtClean="0"/>
              <a:t>Specific templates available</a:t>
            </a:r>
          </a:p>
          <a:p>
            <a:pPr marL="285750" indent="-285750">
              <a:buFont typeface="Arial" panose="020B0604020202020204" pitchFamily="34" charset="0"/>
              <a:buChar char="•"/>
            </a:pPr>
            <a:r>
              <a:rPr lang="en-NZ" dirty="0" smtClean="0"/>
              <a:t>Supporting documents </a:t>
            </a:r>
            <a:r>
              <a:rPr lang="en-NZ" sz="1300" dirty="0" smtClean="0">
                <a:solidFill>
                  <a:schemeClr val="accent5">
                    <a:lumMod val="50000"/>
                  </a:schemeClr>
                </a:solidFill>
              </a:rPr>
              <a:t>11111</a:t>
            </a:r>
            <a:r>
              <a:rPr lang="en-NZ" dirty="0" smtClean="0"/>
              <a:t> </a:t>
            </a:r>
            <a:r>
              <a:rPr lang="en-NZ" sz="1600" dirty="0" smtClean="0"/>
              <a:t>(specific spreadsheet to  attach)</a:t>
            </a:r>
          </a:p>
          <a:p>
            <a:pPr marL="285750" indent="-285750">
              <a:buFont typeface="Arial" panose="020B0604020202020204" pitchFamily="34" charset="0"/>
              <a:buChar char="•"/>
            </a:pPr>
            <a:r>
              <a:rPr lang="en-NZ" dirty="0" smtClean="0"/>
              <a:t>Benefits capture for each</a:t>
            </a:r>
          </a:p>
          <a:p>
            <a:pPr marL="285750" indent="-285750">
              <a:buFont typeface="Arial" panose="020B0604020202020204" pitchFamily="34" charset="0"/>
              <a:buChar char="•"/>
            </a:pPr>
            <a:r>
              <a:rPr lang="en-NZ" dirty="0" smtClean="0"/>
              <a:t>IAF </a:t>
            </a:r>
            <a:r>
              <a:rPr lang="en-NZ" dirty="0"/>
              <a:t>Assessment for </a:t>
            </a:r>
            <a:r>
              <a:rPr lang="en-NZ" dirty="0" smtClean="0"/>
              <a:t>each    </a:t>
            </a:r>
            <a:endParaRPr lang="en-NZ" dirty="0"/>
          </a:p>
        </p:txBody>
      </p:sp>
    </p:spTree>
    <p:extLst>
      <p:ext uri="{BB962C8B-B14F-4D97-AF65-F5344CB8AC3E}">
        <p14:creationId xmlns:p14="http://schemas.microsoft.com/office/powerpoint/2010/main" val="2838004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8822" y="442637"/>
            <a:ext cx="8775053" cy="932688"/>
          </a:xfrm>
        </p:spPr>
        <p:txBody>
          <a:bodyPr>
            <a:noAutofit/>
          </a:bodyPr>
          <a:lstStyle/>
          <a:p>
            <a:r>
              <a:rPr lang="en-NZ" sz="2800" dirty="0"/>
              <a:t>TIO LCLR programme </a:t>
            </a:r>
            <a:r>
              <a:rPr lang="en-NZ" sz="2800" dirty="0" smtClean="0"/>
              <a:t>assessment</a:t>
            </a:r>
            <a:endParaRPr lang="en-NZ" sz="2800" dirty="0"/>
          </a:p>
        </p:txBody>
      </p:sp>
      <p:sp>
        <p:nvSpPr>
          <p:cNvPr id="4" name="Content Placeholder 3"/>
          <p:cNvSpPr>
            <a:spLocks noGrp="1"/>
          </p:cNvSpPr>
          <p:nvPr>
            <p:ph sz="quarter" idx="10"/>
          </p:nvPr>
        </p:nvSpPr>
        <p:spPr>
          <a:xfrm>
            <a:off x="228600" y="1139368"/>
            <a:ext cx="8656320" cy="4728031"/>
          </a:xfrm>
        </p:spPr>
        <p:txBody>
          <a:bodyPr>
            <a:normAutofit/>
          </a:bodyPr>
          <a:lstStyle/>
          <a:p>
            <a:pPr marL="514350" indent="-514350">
              <a:buFont typeface="Arial" panose="020B0604020202020204" pitchFamily="34" charset="0"/>
              <a:buChar char="•"/>
            </a:pPr>
            <a:endParaRPr lang="en-NZ" sz="1900" dirty="0" smtClean="0">
              <a:solidFill>
                <a:srgbClr val="00456A"/>
              </a:solidFill>
            </a:endParaRPr>
          </a:p>
          <a:p>
            <a:pPr marL="514350" indent="-514350">
              <a:buFont typeface="Arial" panose="020B0604020202020204" pitchFamily="34" charset="0"/>
              <a:buChar char="•"/>
            </a:pPr>
            <a:endParaRPr lang="en-NZ" sz="2000" dirty="0" smtClean="0">
              <a:solidFill>
                <a:srgbClr val="00456A"/>
              </a:solidFill>
            </a:endParaRPr>
          </a:p>
          <a:p>
            <a:pPr marL="685800" lvl="1"/>
            <a:r>
              <a:rPr lang="en-NZ" sz="2000" dirty="0" smtClean="0">
                <a:solidFill>
                  <a:srgbClr val="00456A"/>
                </a:solidFill>
              </a:rPr>
              <a:t>Investment </a:t>
            </a:r>
            <a:r>
              <a:rPr lang="en-NZ" sz="2000" dirty="0">
                <a:solidFill>
                  <a:srgbClr val="00456A"/>
                </a:solidFill>
              </a:rPr>
              <a:t>assessment will be made at the programme </a:t>
            </a:r>
            <a:r>
              <a:rPr lang="en-NZ" sz="2000" dirty="0" smtClean="0">
                <a:solidFill>
                  <a:srgbClr val="00456A"/>
                </a:solidFill>
              </a:rPr>
              <a:t>level (i.e. TIO), but entered/ recorded within the phase type</a:t>
            </a:r>
          </a:p>
          <a:p>
            <a:pPr lvl="1" indent="0">
              <a:buNone/>
            </a:pPr>
            <a:endParaRPr lang="en-NZ" sz="2000" b="1" u="sng" dirty="0" smtClean="0">
              <a:solidFill>
                <a:srgbClr val="00456A"/>
              </a:solidFill>
            </a:endParaRPr>
          </a:p>
          <a:p>
            <a:pPr marL="628650" lvl="1" indent="-285750">
              <a:lnSpc>
                <a:spcPct val="150000"/>
              </a:lnSpc>
            </a:pPr>
            <a:r>
              <a:rPr lang="en-NZ" sz="2000" dirty="0" smtClean="0">
                <a:solidFill>
                  <a:srgbClr val="00456A"/>
                </a:solidFill>
              </a:rPr>
              <a:t>Benefit information will be collated from the spreadsheet template and automatically upload into TIO (again recorded against each phase type)</a:t>
            </a:r>
          </a:p>
          <a:p>
            <a:pPr lvl="1" indent="0">
              <a:lnSpc>
                <a:spcPct val="150000"/>
              </a:lnSpc>
              <a:buNone/>
            </a:pPr>
            <a:endParaRPr lang="en-NZ" sz="2000" dirty="0" smtClean="0">
              <a:solidFill>
                <a:srgbClr val="00456A"/>
              </a:solidFill>
            </a:endParaRPr>
          </a:p>
          <a:p>
            <a:pPr marL="628650" lvl="1" indent="-285750">
              <a:lnSpc>
                <a:spcPct val="150000"/>
              </a:lnSpc>
            </a:pPr>
            <a:r>
              <a:rPr lang="en-NZ" sz="2000" dirty="0" smtClean="0">
                <a:solidFill>
                  <a:srgbClr val="00456A"/>
                </a:solidFill>
              </a:rPr>
              <a:t>The outcome class summary captured in TIO allows assessment against Results Alignment criteria</a:t>
            </a:r>
          </a:p>
          <a:p>
            <a:pPr lvl="2" indent="0">
              <a:lnSpc>
                <a:spcPct val="150000"/>
              </a:lnSpc>
              <a:buNone/>
            </a:pPr>
            <a:endParaRPr lang="en-NZ" sz="1900" dirty="0" smtClean="0">
              <a:solidFill>
                <a:schemeClr val="tx1"/>
              </a:solidFill>
            </a:endParaRPr>
          </a:p>
          <a:p>
            <a:pPr lvl="2" indent="0">
              <a:buNone/>
            </a:pPr>
            <a:endParaRPr lang="en-NZ" sz="1900" dirty="0" smtClean="0">
              <a:solidFill>
                <a:schemeClr val="tx1"/>
              </a:solidFill>
            </a:endParaRPr>
          </a:p>
          <a:p>
            <a:pPr lvl="1" indent="0">
              <a:buNone/>
            </a:pPr>
            <a:endParaRPr lang="en-NZ" dirty="0" smtClean="0">
              <a:solidFill>
                <a:schemeClr val="tx1"/>
              </a:solidFill>
            </a:endParaRPr>
          </a:p>
        </p:txBody>
      </p:sp>
    </p:spTree>
    <p:extLst>
      <p:ext uri="{BB962C8B-B14F-4D97-AF65-F5344CB8AC3E}">
        <p14:creationId xmlns:p14="http://schemas.microsoft.com/office/powerpoint/2010/main" val="1306328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NZTA">
      <a:dk1>
        <a:sysClr val="windowText" lastClr="000000"/>
      </a:dk1>
      <a:lt1>
        <a:sysClr val="window" lastClr="FFFFFF"/>
      </a:lt1>
      <a:dk2>
        <a:srgbClr val="78976D"/>
      </a:dk2>
      <a:lt2>
        <a:srgbClr val="CF8B2D"/>
      </a:lt2>
      <a:accent1>
        <a:srgbClr val="19456B"/>
      </a:accent1>
      <a:accent2>
        <a:srgbClr val="AFBD22"/>
      </a:accent2>
      <a:accent3>
        <a:srgbClr val="CA4142"/>
      </a:accent3>
      <a:accent4>
        <a:srgbClr val="908070"/>
      </a:accent4>
      <a:accent5>
        <a:srgbClr val="2575AE"/>
      </a:accent5>
      <a:accent6>
        <a:srgbClr val="6BA7A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lank" id="{A0CCEF7F-8F78-4179-AC80-0634F35D40F8}" vid="{4FF279A3-B815-4C26-867D-CCC27E9C47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2348</TotalTime>
  <Words>1128</Words>
  <Application>Microsoft Office PowerPoint</Application>
  <PresentationFormat>On-screen Show (4:3)</PresentationFormat>
  <Paragraphs>148</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Blank</vt:lpstr>
      <vt:lpstr>Low Cost/Low Risk Improvements</vt:lpstr>
      <vt:lpstr>Introduction to Low Cost/Low Risk</vt:lpstr>
      <vt:lpstr>Current v Future State</vt:lpstr>
      <vt:lpstr>A balanced approach to Streamlined Assessment</vt:lpstr>
      <vt:lpstr>Enhanced approach to Streamlined Assessment</vt:lpstr>
      <vt:lpstr>LCLR spreadsheet – key changes</vt:lpstr>
      <vt:lpstr>TIO LCLR programme management</vt:lpstr>
      <vt:lpstr>TIO LCLR programme vs phase</vt:lpstr>
      <vt:lpstr>TIO LCLR programme assessment</vt:lpstr>
      <vt:lpstr>TIO LCLR programme assessment (cont)</vt:lpstr>
      <vt:lpstr>Key takeaway:  LC/LR programme vs Continuous Programme vs Improvement</vt:lpstr>
    </vt:vector>
  </TitlesOfParts>
  <Company>NZ Transport Agency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State Investment Decision Making system </dc:title>
  <dc:creator>Elisabeth DeMaria</dc:creator>
  <cp:keywords>Designed by NZTA developed Allfields</cp:keywords>
  <cp:lastModifiedBy>Nick Hunter</cp:lastModifiedBy>
  <cp:revision>172</cp:revision>
  <dcterms:created xsi:type="dcterms:W3CDTF">2017-01-23T06:58:46Z</dcterms:created>
  <dcterms:modified xsi:type="dcterms:W3CDTF">2017-06-13T23:35:45Z</dcterms:modified>
</cp:coreProperties>
</file>