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64" r:id="rId3"/>
    <p:sldId id="268" r:id="rId4"/>
    <p:sldId id="270" r:id="rId5"/>
    <p:sldId id="272" r:id="rId6"/>
    <p:sldId id="273" r:id="rId7"/>
    <p:sldId id="274" r:id="rId8"/>
    <p:sldId id="275" r:id="rId9"/>
    <p:sldId id="276" r:id="rId10"/>
    <p:sldId id="271" r:id="rId11"/>
    <p:sldId id="277"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63" userDrawn="1">
          <p15:clr>
            <a:srgbClr val="A4A3A4"/>
          </p15:clr>
        </p15:guide>
        <p15:guide id="3" pos="5568"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Jones" initials="M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A"/>
    <a:srgbClr val="003366"/>
    <a:srgbClr val="9AA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236" autoAdjust="0"/>
  </p:normalViewPr>
  <p:slideViewPr>
    <p:cSldViewPr snapToGrid="0">
      <p:cViewPr>
        <p:scale>
          <a:sx n="40" d="100"/>
          <a:sy n="40" d="100"/>
        </p:scale>
        <p:origin x="-864" y="-221"/>
      </p:cViewPr>
      <p:guideLst>
        <p:guide orient="horz" pos="4319"/>
        <p:guide pos="192"/>
        <p:guide pos="556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E9557B-970B-4D14-8422-83EAF32FE2AB}" type="datetimeFigureOut">
              <a:rPr lang="en-US" smtClean="0"/>
              <a:t>5/24/2017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350EC2-7EFF-4D68-8464-801EEE540D5F}" type="slidenum">
              <a:rPr lang="en-US" smtClean="0"/>
              <a:t>‹#›</a:t>
            </a:fld>
            <a:endParaRPr lang="en-US"/>
          </a:p>
        </p:txBody>
      </p:sp>
    </p:spTree>
    <p:extLst>
      <p:ext uri="{BB962C8B-B14F-4D97-AF65-F5344CB8AC3E}">
        <p14:creationId xmlns:p14="http://schemas.microsoft.com/office/powerpoint/2010/main" val="2821611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CA492-98CA-4449-A357-62FEC25B13C6}" type="datetimeFigureOut">
              <a:rPr lang="en-NZ" smtClean="0"/>
              <a:t>24/05/2017</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5DB93-94CB-4EC5-A634-C6BFF1BA64FC}" type="slidenum">
              <a:rPr lang="en-NZ" smtClean="0"/>
              <a:t>‹#›</a:t>
            </a:fld>
            <a:endParaRPr lang="en-NZ"/>
          </a:p>
        </p:txBody>
      </p:sp>
    </p:spTree>
    <p:extLst>
      <p:ext uri="{BB962C8B-B14F-4D97-AF65-F5344CB8AC3E}">
        <p14:creationId xmlns:p14="http://schemas.microsoft.com/office/powerpoint/2010/main" val="29778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BCA principles tested – doesn’t mean formal</a:t>
            </a:r>
            <a:r>
              <a:rPr lang="en-NZ" baseline="0" dirty="0" smtClean="0"/>
              <a:t> business case required, however, it is expected that the business case approach principles will have been considered throughout the development of the programme</a:t>
            </a:r>
          </a:p>
          <a:p>
            <a:r>
              <a:rPr lang="en-NZ" baseline="0" dirty="0" smtClean="0"/>
              <a:t>Also – greater level of in-built help text; activity list will be reviewed and updated – there will be an activity list in some shape or form; update to assessment section to reflect new IAF</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3</a:t>
            </a:fld>
            <a:endParaRPr lang="en-NZ"/>
          </a:p>
        </p:txBody>
      </p:sp>
    </p:spTree>
    <p:extLst>
      <p:ext uri="{BB962C8B-B14F-4D97-AF65-F5344CB8AC3E}">
        <p14:creationId xmlns:p14="http://schemas.microsoft.com/office/powerpoint/2010/main" val="407042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Change to results alignment</a:t>
            </a:r>
            <a:r>
              <a:rPr lang="en-NZ" baseline="0" dirty="0" smtClean="0"/>
              <a:t> on phase page, benefit displayed which triggers the relevant results alignment criteria to be selected from check box list, this provides a suggested rating. Results alignment rating then selected from drop down box with commentary – as in current template.</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12</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New fields circled</a:t>
            </a:r>
            <a:r>
              <a:rPr lang="en-NZ" baseline="0" dirty="0" smtClean="0"/>
              <a:t> – Activity identified clearly displayed; primary benefit set to ‘safety’, cannot be changed</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4</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Contact details, both project</a:t>
            </a:r>
            <a:r>
              <a:rPr lang="en-NZ" baseline="0" dirty="0" smtClean="0"/>
              <a:t> owner and NZTA case manager moved to outline page</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5</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Questions </a:t>
            </a:r>
            <a:r>
              <a:rPr lang="en-NZ" baseline="0" dirty="0" smtClean="0"/>
              <a:t>aligned to business case approach, reflecting the requirement that programmes are to be developed with business case principles applied whether or not formal business case developed. In most cases the RSAP and/or AMP could be referred to in order to answer these questions.</a:t>
            </a:r>
          </a:p>
          <a:p>
            <a:endParaRPr lang="en-NZ" baseline="0" dirty="0" smtClean="0"/>
          </a:p>
          <a:p>
            <a:r>
              <a:rPr lang="en-NZ" baseline="0" dirty="0" smtClean="0"/>
              <a:t>In-built guidance through questions specific help text – to be developed further for Road Safety Promotion.</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6</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Questions </a:t>
            </a:r>
            <a:r>
              <a:rPr lang="en-NZ" baseline="0" dirty="0" smtClean="0"/>
              <a:t>aligned to business case approach, reflecting the requirement that programmes are to be developed with business case principles applied whether or not formal business case developed. In most cases the RSAP and/or AMP could be referred to in order to answer these questions.</a:t>
            </a:r>
          </a:p>
          <a:p>
            <a:endParaRPr lang="en-NZ" baseline="0" dirty="0" smtClean="0"/>
          </a:p>
          <a:p>
            <a:r>
              <a:rPr lang="en-NZ" baseline="0" dirty="0" smtClean="0"/>
              <a:t>In-built guidance through questions specific help text – to be developed further for Road Safety Promotion.</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7</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 change to forecast expenditure, except the</a:t>
            </a:r>
            <a:r>
              <a:rPr lang="en-NZ" baseline="0" dirty="0" smtClean="0"/>
              <a:t> activity identified displayed.</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8</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Supporting docs similar</a:t>
            </a:r>
            <a:r>
              <a:rPr lang="en-NZ" baseline="0" dirty="0" smtClean="0"/>
              <a:t> to current template, minor changes include contact details shifted to outline page; section at the bottom for any relevant funding approval and cost/scope adjustment approval supporting documents; activity identifier displayed</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9</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Top</a:t>
            </a:r>
            <a:r>
              <a:rPr lang="en-NZ" baseline="0" dirty="0" smtClean="0"/>
              <a:t> of phase page similar to current template, with addition of clearly displayed activity identifier. The mid section of phase page not displayed contains question about the problem requiring attention and the activity scope as well as the </a:t>
            </a:r>
            <a:r>
              <a:rPr lang="en-NZ" baseline="0" dirty="0" err="1" smtClean="0"/>
              <a:t>cashflow</a:t>
            </a:r>
            <a:r>
              <a:rPr lang="en-NZ" baseline="0" dirty="0" smtClean="0"/>
              <a:t> table – no change from current template.</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10</a:t>
            </a:fld>
            <a:endParaRPr lang="en-NZ"/>
          </a:p>
        </p:txBody>
      </p:sp>
    </p:spTree>
    <p:extLst>
      <p:ext uri="{BB962C8B-B14F-4D97-AF65-F5344CB8AC3E}">
        <p14:creationId xmlns:p14="http://schemas.microsoft.com/office/powerpoint/2010/main" val="356121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Change to results alignment</a:t>
            </a:r>
            <a:r>
              <a:rPr lang="en-NZ" baseline="0" dirty="0" smtClean="0"/>
              <a:t> on phase page, benefit displayed which triggers the relevant results alignment criteria to be selected from check box list, this provides a suggested rating. Results alignment rating then selected from drop down box with commentary – as in current template (and displayed on next slide).</a:t>
            </a:r>
            <a:endParaRPr lang="en-NZ" dirty="0"/>
          </a:p>
        </p:txBody>
      </p:sp>
      <p:sp>
        <p:nvSpPr>
          <p:cNvPr id="4" name="Slide Number Placeholder 3"/>
          <p:cNvSpPr>
            <a:spLocks noGrp="1"/>
          </p:cNvSpPr>
          <p:nvPr>
            <p:ph type="sldNum" sz="quarter" idx="10"/>
          </p:nvPr>
        </p:nvSpPr>
        <p:spPr/>
        <p:txBody>
          <a:bodyPr/>
          <a:lstStyle/>
          <a:p>
            <a:fld id="{77F5DB93-94CB-4EC5-A634-C6BFF1BA64FC}" type="slidenum">
              <a:rPr lang="en-NZ" smtClean="0"/>
              <a:t>11</a:t>
            </a:fld>
            <a:endParaRPr lang="en-NZ"/>
          </a:p>
        </p:txBody>
      </p:sp>
    </p:spTree>
    <p:extLst>
      <p:ext uri="{BB962C8B-B14F-4D97-AF65-F5344CB8AC3E}">
        <p14:creationId xmlns:p14="http://schemas.microsoft.com/office/powerpoint/2010/main" val="356121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201379" y="475488"/>
            <a:ext cx="8629354" cy="1426464"/>
          </a:xfrm>
        </p:spPr>
        <p:txBody>
          <a:bodyPr anchor="b">
            <a:no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04553" y="1920240"/>
            <a:ext cx="8626180" cy="48006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Line 11"/>
          <p:cNvSpPr>
            <a:spLocks noChangeShapeType="1"/>
          </p:cNvSpPr>
          <p:nvPr userDrawn="1"/>
        </p:nvSpPr>
        <p:spPr bwMode="auto">
          <a:xfrm>
            <a:off x="304800" y="475488"/>
            <a:ext cx="1152525" cy="0"/>
          </a:xfrm>
          <a:prstGeom prst="line">
            <a:avLst/>
          </a:prstGeom>
          <a:noFill/>
          <a:ln w="38100">
            <a:solidFill>
              <a:srgbClr val="00456A"/>
            </a:solidFill>
            <a:round/>
            <a:headEnd/>
            <a:tailEnd/>
          </a:ln>
        </p:spPr>
        <p:txBody>
          <a:bodyPr>
            <a:noAutofit/>
          </a:bodyPr>
          <a:lstStyle/>
          <a:p>
            <a:endParaRPr lang="en-US"/>
          </a:p>
        </p:txBody>
      </p:sp>
      <p:sp>
        <p:nvSpPr>
          <p:cNvPr id="11" name="Picture Placeholder 10"/>
          <p:cNvSpPr>
            <a:spLocks noGrp="1"/>
          </p:cNvSpPr>
          <p:nvPr>
            <p:ph type="pic" sz="quarter" idx="13"/>
          </p:nvPr>
        </p:nvSpPr>
        <p:spPr>
          <a:xfrm>
            <a:off x="304800" y="2658533"/>
            <a:ext cx="8534400" cy="3013414"/>
          </a:xfrm>
        </p:spPr>
        <p:txBody>
          <a:bodyPr anchor="ctr"/>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105228014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Image">
    <p:spTree>
      <p:nvGrpSpPr>
        <p:cNvPr id="1" name=""/>
        <p:cNvGrpSpPr/>
        <p:nvPr/>
      </p:nvGrpSpPr>
      <p:grpSpPr>
        <a:xfrm>
          <a:off x="0" y="0"/>
          <a:ext cx="0" cy="0"/>
          <a:chOff x="0" y="0"/>
          <a:chExt cx="0" cy="0"/>
        </a:xfrm>
      </p:grpSpPr>
      <p:sp>
        <p:nvSpPr>
          <p:cNvPr id="2" name="Title 1"/>
          <p:cNvSpPr>
            <a:spLocks noGrp="1"/>
          </p:cNvSpPr>
          <p:nvPr>
            <p:ph type="ctrTitle"/>
          </p:nvPr>
        </p:nvSpPr>
        <p:spPr>
          <a:xfrm>
            <a:off x="200321" y="475488"/>
            <a:ext cx="8630412" cy="1426464"/>
          </a:xfrm>
        </p:spPr>
        <p:txBody>
          <a:bodyPr anchor="b">
            <a:no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09845" y="1920240"/>
            <a:ext cx="8620887" cy="46101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Line 11"/>
          <p:cNvSpPr>
            <a:spLocks noChangeShapeType="1"/>
          </p:cNvSpPr>
          <p:nvPr userDrawn="1"/>
        </p:nvSpPr>
        <p:spPr bwMode="auto">
          <a:xfrm>
            <a:off x="304800" y="475488"/>
            <a:ext cx="1152525" cy="0"/>
          </a:xfrm>
          <a:prstGeom prst="line">
            <a:avLst/>
          </a:prstGeom>
          <a:noFill/>
          <a:ln w="38100">
            <a:solidFill>
              <a:srgbClr val="00456A"/>
            </a:solidFill>
            <a:round/>
            <a:headEnd/>
            <a:tailEnd/>
          </a:ln>
        </p:spPr>
        <p:txBody>
          <a:bodyPr>
            <a:noAutofit/>
          </a:bodyPr>
          <a:lstStyle/>
          <a:p>
            <a:endParaRPr lang="en-US"/>
          </a:p>
        </p:txBody>
      </p:sp>
      <p:sp>
        <p:nvSpPr>
          <p:cNvPr id="11" name="Picture Placeholder 10"/>
          <p:cNvSpPr>
            <a:spLocks noGrp="1"/>
          </p:cNvSpPr>
          <p:nvPr>
            <p:ph type="pic" sz="quarter" idx="13"/>
          </p:nvPr>
        </p:nvSpPr>
        <p:spPr>
          <a:xfrm>
            <a:off x="304800" y="2600326"/>
            <a:ext cx="8510016" cy="3071622"/>
          </a:xfrm>
        </p:spPr>
        <p:txBody>
          <a:bodyPr anchor="ctr"/>
          <a:lstStyle>
            <a:lvl1pPr algn="ctr">
              <a:defRPr/>
            </a:lvl1pPr>
          </a:lstStyle>
          <a:p>
            <a:r>
              <a:rPr lang="en-US" smtClean="0"/>
              <a:t>Click icon to add picture</a:t>
            </a:r>
            <a:endParaRPr lang="en-US" dirty="0"/>
          </a:p>
        </p:txBody>
      </p:sp>
    </p:spTree>
    <p:extLst>
      <p:ext uri="{BB962C8B-B14F-4D97-AF65-F5344CB8AC3E}">
        <p14:creationId xmlns:p14="http://schemas.microsoft.com/office/powerpoint/2010/main" val="135692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873" y="621792"/>
            <a:ext cx="8635327" cy="630936"/>
          </a:xfrm>
        </p:spPr>
        <p:txBody>
          <a:bodyPr anchor="b">
            <a:noAutofit/>
          </a:bodyPr>
          <a:lstStyle>
            <a:lvl1pPr>
              <a:defRPr sz="2800"/>
            </a:lvl1pPr>
          </a:lstStyle>
          <a:p>
            <a:r>
              <a:rPr lang="en-US" smtClean="0"/>
              <a:t>Click to edit Master title style</a:t>
            </a:r>
            <a:endParaRPr lang="en-US" dirty="0"/>
          </a:p>
        </p:txBody>
      </p:sp>
      <p:sp>
        <p:nvSpPr>
          <p:cNvPr id="6" name="Content Placeholder 5"/>
          <p:cNvSpPr>
            <a:spLocks noGrp="1"/>
          </p:cNvSpPr>
          <p:nvPr>
            <p:ph sz="quarter" idx="4"/>
          </p:nvPr>
        </p:nvSpPr>
        <p:spPr>
          <a:xfrm>
            <a:off x="3584720" y="3858768"/>
            <a:ext cx="1947672" cy="2013838"/>
          </a:xfrm>
        </p:spPr>
        <p:txBody>
          <a:bodyPr/>
          <a:lstStyle>
            <a:lvl1pPr>
              <a:defRPr sz="1600"/>
            </a:lvl1pPr>
          </a:lstStyle>
          <a:p>
            <a:pPr lvl="0"/>
            <a:r>
              <a:rPr lang="en-US" smtClean="0"/>
              <a:t>Click to edit Master text styles</a:t>
            </a:r>
          </a:p>
        </p:txBody>
      </p:sp>
      <p:cxnSp>
        <p:nvCxnSpPr>
          <p:cNvPr id="11" name="Straight Connector 10"/>
          <p:cNvCxnSpPr/>
          <p:nvPr userDrawn="1"/>
        </p:nvCxnSpPr>
        <p:spPr>
          <a:xfrm>
            <a:off x="3580783"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372225"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8" name="Content Placeholder 5"/>
          <p:cNvSpPr>
            <a:spLocks noGrp="1"/>
          </p:cNvSpPr>
          <p:nvPr>
            <p:ph sz="quarter" idx="16"/>
          </p:nvPr>
        </p:nvSpPr>
        <p:spPr>
          <a:xfrm>
            <a:off x="6369241" y="3858768"/>
            <a:ext cx="1947672" cy="2013838"/>
          </a:xfrm>
        </p:spPr>
        <p:txBody>
          <a:bodyPr/>
          <a:lstStyle>
            <a:lvl1pPr>
              <a:defRPr sz="1600"/>
            </a:lvl1pPr>
          </a:lstStyle>
          <a:p>
            <a:pPr lvl="0"/>
            <a:r>
              <a:rPr lang="en-US" smtClean="0"/>
              <a:t>Click to edit Master text styles</a:t>
            </a:r>
          </a:p>
        </p:txBody>
      </p:sp>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
        <p:nvSpPr>
          <p:cNvPr id="19" name="Content Placeholder 5"/>
          <p:cNvSpPr>
            <a:spLocks noGrp="1"/>
          </p:cNvSpPr>
          <p:nvPr>
            <p:ph sz="quarter" idx="18"/>
          </p:nvPr>
        </p:nvSpPr>
        <p:spPr>
          <a:xfrm>
            <a:off x="670565" y="3869663"/>
            <a:ext cx="1947672" cy="2013838"/>
          </a:xfrm>
        </p:spPr>
        <p:txBody>
          <a:bodyPr/>
          <a:lstStyle>
            <a:lvl1pPr>
              <a:defRPr sz="1600"/>
            </a:lvl1pPr>
          </a:lstStyle>
          <a:p>
            <a:pPr lvl="0"/>
            <a:r>
              <a:rPr lang="en-US" smtClean="0"/>
              <a:t>Click to edit Master text styles</a:t>
            </a:r>
          </a:p>
        </p:txBody>
      </p:sp>
      <p:cxnSp>
        <p:nvCxnSpPr>
          <p:cNvPr id="20" name="Straight Connector 19"/>
          <p:cNvCxnSpPr/>
          <p:nvPr userDrawn="1"/>
        </p:nvCxnSpPr>
        <p:spPr>
          <a:xfrm>
            <a:off x="666628" y="3798670"/>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003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sp>
        <p:nvSpPr>
          <p:cNvPr id="2" name="Title 1"/>
          <p:cNvSpPr>
            <a:spLocks noGrp="1"/>
          </p:cNvSpPr>
          <p:nvPr>
            <p:ph type="title"/>
          </p:nvPr>
        </p:nvSpPr>
        <p:spPr>
          <a:xfrm>
            <a:off x="203873" y="621792"/>
            <a:ext cx="8635327" cy="630936"/>
          </a:xfrm>
        </p:spPr>
        <p:txBody>
          <a:bodyPr anchor="b">
            <a:noAutofit/>
          </a:bodyPr>
          <a:lstStyle>
            <a:lvl1pPr>
              <a:defRPr sz="2800"/>
            </a:lvl1pPr>
          </a:lstStyle>
          <a:p>
            <a:r>
              <a:rPr lang="en-US" smtClean="0"/>
              <a:t>Click to edit Master title style</a:t>
            </a:r>
            <a:endParaRPr lang="en-US" dirty="0"/>
          </a:p>
        </p:txBody>
      </p: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
        <p:nvSpPr>
          <p:cNvPr id="19" name="Content Placeholder 5"/>
          <p:cNvSpPr>
            <a:spLocks noGrp="1"/>
          </p:cNvSpPr>
          <p:nvPr>
            <p:ph sz="quarter" idx="18"/>
          </p:nvPr>
        </p:nvSpPr>
        <p:spPr>
          <a:xfrm>
            <a:off x="261125" y="3853262"/>
            <a:ext cx="1608617" cy="2013838"/>
          </a:xfrm>
        </p:spPr>
        <p:txBody>
          <a:bodyPr/>
          <a:lstStyle>
            <a:lvl1pPr>
              <a:defRPr sz="1600"/>
            </a:lvl1pPr>
          </a:lstStyle>
          <a:p>
            <a:pPr lvl="0"/>
            <a:r>
              <a:rPr lang="en-US" smtClean="0"/>
              <a:t>Click to edit Master text styles</a:t>
            </a:r>
          </a:p>
        </p:txBody>
      </p:sp>
      <p:cxnSp>
        <p:nvCxnSpPr>
          <p:cNvPr id="20" name="Straight Connector 19"/>
          <p:cNvCxnSpPr/>
          <p:nvPr userDrawn="1"/>
        </p:nvCxnSpPr>
        <p:spPr>
          <a:xfrm>
            <a:off x="257188"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2" name="Content Placeholder 5"/>
          <p:cNvSpPr>
            <a:spLocks noGrp="1"/>
          </p:cNvSpPr>
          <p:nvPr>
            <p:ph sz="quarter" idx="19"/>
          </p:nvPr>
        </p:nvSpPr>
        <p:spPr>
          <a:xfrm>
            <a:off x="2011612" y="3853262"/>
            <a:ext cx="1608617" cy="2013838"/>
          </a:xfrm>
        </p:spPr>
        <p:txBody>
          <a:bodyPr/>
          <a:lstStyle>
            <a:lvl1pPr>
              <a:defRPr sz="1600"/>
            </a:lvl1pPr>
          </a:lstStyle>
          <a:p>
            <a:pPr lvl="0"/>
            <a:r>
              <a:rPr lang="en-US" smtClean="0"/>
              <a:t>Click to edit Master text styles</a:t>
            </a:r>
          </a:p>
        </p:txBody>
      </p:sp>
      <p:cxnSp>
        <p:nvCxnSpPr>
          <p:cNvPr id="23" name="Straight Connector 22"/>
          <p:cNvCxnSpPr/>
          <p:nvPr userDrawn="1"/>
        </p:nvCxnSpPr>
        <p:spPr>
          <a:xfrm>
            <a:off x="2007675"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4" name="Content Placeholder 5"/>
          <p:cNvSpPr>
            <a:spLocks noGrp="1"/>
          </p:cNvSpPr>
          <p:nvPr>
            <p:ph sz="quarter" idx="20"/>
          </p:nvPr>
        </p:nvSpPr>
        <p:spPr>
          <a:xfrm>
            <a:off x="3762099" y="3853262"/>
            <a:ext cx="1608617" cy="2013838"/>
          </a:xfrm>
        </p:spPr>
        <p:txBody>
          <a:bodyPr/>
          <a:lstStyle>
            <a:lvl1pPr>
              <a:defRPr sz="1600"/>
            </a:lvl1pPr>
          </a:lstStyle>
          <a:p>
            <a:pPr lvl="0"/>
            <a:r>
              <a:rPr lang="en-US" smtClean="0"/>
              <a:t>Click to edit Master text styles</a:t>
            </a:r>
          </a:p>
        </p:txBody>
      </p:sp>
      <p:cxnSp>
        <p:nvCxnSpPr>
          <p:cNvPr id="25" name="Straight Connector 24"/>
          <p:cNvCxnSpPr/>
          <p:nvPr userDrawn="1"/>
        </p:nvCxnSpPr>
        <p:spPr>
          <a:xfrm>
            <a:off x="3758162"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a:spLocks noGrp="1"/>
          </p:cNvSpPr>
          <p:nvPr>
            <p:ph sz="quarter" idx="21"/>
          </p:nvPr>
        </p:nvSpPr>
        <p:spPr>
          <a:xfrm>
            <a:off x="5526234" y="3853262"/>
            <a:ext cx="1608617" cy="2013838"/>
          </a:xfrm>
        </p:spPr>
        <p:txBody>
          <a:bodyPr/>
          <a:lstStyle>
            <a:lvl1pPr>
              <a:defRPr sz="1600"/>
            </a:lvl1pPr>
          </a:lstStyle>
          <a:p>
            <a:pPr lvl="0"/>
            <a:r>
              <a:rPr lang="en-US" smtClean="0"/>
              <a:t>Click to edit Master text styles</a:t>
            </a:r>
          </a:p>
        </p:txBody>
      </p:sp>
      <p:cxnSp>
        <p:nvCxnSpPr>
          <p:cNvPr id="27" name="Straight Connector 26"/>
          <p:cNvCxnSpPr/>
          <p:nvPr userDrawn="1"/>
        </p:nvCxnSpPr>
        <p:spPr>
          <a:xfrm>
            <a:off x="5522297"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8" name="Content Placeholder 5"/>
          <p:cNvSpPr>
            <a:spLocks noGrp="1"/>
          </p:cNvSpPr>
          <p:nvPr>
            <p:ph sz="quarter" idx="22"/>
          </p:nvPr>
        </p:nvSpPr>
        <p:spPr>
          <a:xfrm>
            <a:off x="7263073" y="3853262"/>
            <a:ext cx="1608617" cy="2013838"/>
          </a:xfrm>
        </p:spPr>
        <p:txBody>
          <a:bodyPr/>
          <a:lstStyle>
            <a:lvl1pPr>
              <a:defRPr sz="1600"/>
            </a:lvl1pPr>
          </a:lstStyle>
          <a:p>
            <a:pPr lvl="0"/>
            <a:r>
              <a:rPr lang="en-US" smtClean="0"/>
              <a:t>Click to edit Master text styles</a:t>
            </a:r>
          </a:p>
        </p:txBody>
      </p:sp>
      <p:cxnSp>
        <p:nvCxnSpPr>
          <p:cNvPr id="29" name="Straight Connector 28"/>
          <p:cNvCxnSpPr/>
          <p:nvPr userDrawn="1"/>
        </p:nvCxnSpPr>
        <p:spPr>
          <a:xfrm>
            <a:off x="7259136"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3717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630936"/>
          </a:xfrm>
        </p:spPr>
        <p:txBody>
          <a:bodyPr anchor="b">
            <a:noAutofit/>
          </a:bodyPr>
          <a:lstStyle>
            <a:lvl1pPr>
              <a:defRPr sz="2800"/>
            </a:lvl1pPr>
          </a:lstStyle>
          <a:p>
            <a:r>
              <a:rPr lang="en-US" smtClean="0"/>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4800" y="260350"/>
            <a:ext cx="8515350" cy="214540"/>
          </a:xfrm>
          <a:prstGeom prst="rect">
            <a:avLst/>
          </a:prstGeom>
          <a:noFill/>
          <a:ln w="9525">
            <a:noFill/>
            <a:miter lim="800000"/>
            <a:headEnd/>
            <a:tailEnd/>
          </a:ln>
        </p:spPr>
      </p:pic>
      <p:sp>
        <p:nvSpPr>
          <p:cNvPr id="8" name="Content Placeholder 3"/>
          <p:cNvSpPr>
            <a:spLocks noGrp="1"/>
          </p:cNvSpPr>
          <p:nvPr>
            <p:ph sz="quarter" idx="10"/>
          </p:nvPr>
        </p:nvSpPr>
        <p:spPr>
          <a:xfrm>
            <a:off x="212721" y="1628775"/>
            <a:ext cx="8626479" cy="360362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266185217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68" userDrawn="1">
          <p15:clr>
            <a:srgbClr val="FBAE40"/>
          </p15:clr>
        </p15:guide>
        <p15:guide id="3" orient="horz" pos="1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180838" y="1657582"/>
            <a:ext cx="3658362" cy="4261866"/>
          </a:xfrm>
        </p:spPr>
        <p:txBody>
          <a:bodyPr anchor="ctr"/>
          <a:lstStyle>
            <a:lvl1pPr algn="ctr">
              <a:defRPr/>
            </a:lvl1pPr>
          </a:lstStyle>
          <a:p>
            <a:r>
              <a:rPr lang="en-US" smtClean="0"/>
              <a:t>Click icon to add picture</a:t>
            </a:r>
            <a:endParaRPr lang="en-US" dirty="0"/>
          </a:p>
        </p:txBody>
      </p:sp>
      <p:sp>
        <p:nvSpPr>
          <p:cNvPr id="2" name="Title 1"/>
          <p:cNvSpPr>
            <a:spLocks noGrp="1"/>
          </p:cNvSpPr>
          <p:nvPr>
            <p:ph type="title"/>
          </p:nvPr>
        </p:nvSpPr>
        <p:spPr>
          <a:xfrm>
            <a:off x="203875" y="621792"/>
            <a:ext cx="8635326" cy="630936"/>
          </a:xfrm>
        </p:spPr>
        <p:txBody>
          <a:bodyPr anchor="b"/>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212343" y="1627632"/>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30" descr="BG2"/>
          <p:cNvPicPr>
            <a:picLocks noChangeAspect="1" noChangeArrowheads="1"/>
          </p:cNvPicPr>
          <p:nvPr userDrawn="1"/>
        </p:nvPicPr>
        <p:blipFill>
          <a:blip r:embed="rId2"/>
          <a:srcRect t="44409" b="51682"/>
          <a:stretch>
            <a:fillRect/>
          </a:stretch>
        </p:blipFill>
        <p:spPr bwMode="auto">
          <a:xfrm>
            <a:off x="301627" y="260350"/>
            <a:ext cx="8537573" cy="215100"/>
          </a:xfrm>
          <a:prstGeom prst="rect">
            <a:avLst/>
          </a:prstGeom>
          <a:noFill/>
          <a:ln w="9525">
            <a:noFill/>
            <a:miter lim="800000"/>
            <a:headEnd/>
            <a:tailEnd/>
          </a:ln>
        </p:spPr>
      </p:pic>
      <p:sp>
        <p:nvSpPr>
          <p:cNvPr id="6"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1033261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Option 1">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630936"/>
          </a:xfrm>
        </p:spPr>
        <p:txBody>
          <a:bodyPr anchor="b">
            <a:normAutofit/>
          </a:bodyPr>
          <a:lstStyle>
            <a:lvl1pPr>
              <a:defRPr sz="2800"/>
            </a:lvl1pPr>
          </a:lstStyle>
          <a:p>
            <a:r>
              <a:rPr lang="en-US" smtClean="0"/>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1628" y="260350"/>
            <a:ext cx="8537572" cy="215100"/>
          </a:xfrm>
          <a:prstGeom prst="rect">
            <a:avLst/>
          </a:prstGeom>
          <a:noFill/>
          <a:ln w="9525">
            <a:noFill/>
            <a:miter lim="800000"/>
            <a:headEnd/>
            <a:tailEnd/>
          </a:ln>
        </p:spPr>
      </p:pic>
      <p:sp>
        <p:nvSpPr>
          <p:cNvPr id="9" name="Picture Placeholder 8"/>
          <p:cNvSpPr>
            <a:spLocks noGrp="1"/>
          </p:cNvSpPr>
          <p:nvPr>
            <p:ph type="pic" sz="quarter" idx="13"/>
          </p:nvPr>
        </p:nvSpPr>
        <p:spPr>
          <a:xfrm>
            <a:off x="320040" y="1725933"/>
            <a:ext cx="8494776" cy="4105656"/>
          </a:xfrm>
        </p:spPr>
        <p:txBody>
          <a:bodyPr anchor="ctr"/>
          <a:lstStyle>
            <a:lvl1pPr algn="ctr">
              <a:defRPr/>
            </a:lvl1pPr>
          </a:lstStyle>
          <a:p>
            <a:r>
              <a:rPr lang="en-US" smtClean="0"/>
              <a:t>Click icon to add picture</a:t>
            </a:r>
            <a:endParaRPr lang="en-US" dirty="0"/>
          </a:p>
        </p:txBody>
      </p:sp>
      <p:sp>
        <p:nvSpPr>
          <p:cNvPr id="5" name="Text Placeholder 4"/>
          <p:cNvSpPr>
            <a:spLocks noGrp="1"/>
          </p:cNvSpPr>
          <p:nvPr>
            <p:ph type="body" sz="quarter" idx="17" hasCustomPrompt="1"/>
          </p:nvPr>
        </p:nvSpPr>
        <p:spPr>
          <a:xfrm>
            <a:off x="203200" y="1282549"/>
            <a:ext cx="8636000" cy="355174"/>
          </a:xfrm>
        </p:spPr>
        <p:txBody>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16621738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Cover Option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20040" y="333375"/>
            <a:ext cx="8494776" cy="5340096"/>
          </a:xfrm>
        </p:spPr>
        <p:txBody>
          <a:bodyPr anchor="ctr"/>
          <a:lstStyle>
            <a:lvl1pPr algn="ctr">
              <a:defRPr/>
            </a:lvl1pPr>
          </a:lstStyle>
          <a:p>
            <a:r>
              <a:rPr lang="en-US" smtClean="0"/>
              <a:t>Click icon to add picture</a:t>
            </a:r>
            <a:endParaRPr lang="en-US" dirty="0"/>
          </a:p>
        </p:txBody>
      </p:sp>
    </p:spTree>
    <p:extLst>
      <p:ext uri="{BB962C8B-B14F-4D97-AF65-F5344CB8AC3E}">
        <p14:creationId xmlns:p14="http://schemas.microsoft.com/office/powerpoint/2010/main" val="35059618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085" y="475488"/>
            <a:ext cx="8633061" cy="14264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789" y="2211513"/>
            <a:ext cx="8623824" cy="357968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3"/>
          <p:cNvGrpSpPr>
            <a:grpSpLocks/>
          </p:cNvGrpSpPr>
          <p:nvPr/>
        </p:nvGrpSpPr>
        <p:grpSpPr bwMode="auto">
          <a:xfrm>
            <a:off x="315913" y="6024563"/>
            <a:ext cx="8532812" cy="0"/>
            <a:chOff x="204" y="3793"/>
            <a:chExt cx="5375" cy="0"/>
          </a:xfrm>
        </p:grpSpPr>
        <p:sp>
          <p:nvSpPr>
            <p:cNvPr id="8"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pPr>
                <a:defRPr/>
              </a:pPr>
              <a:endParaRPr lang="en-US"/>
            </a:p>
          </p:txBody>
        </p:sp>
        <p:sp>
          <p:nvSpPr>
            <p:cNvPr id="9"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pPr>
                <a:defRPr/>
              </a:pPr>
              <a:endParaRPr lang="en-US"/>
            </a:p>
          </p:txBody>
        </p:sp>
      </p:grpSp>
      <p:pic>
        <p:nvPicPr>
          <p:cNvPr id="10" name="Picture 6"/>
          <p:cNvPicPr>
            <a:picLocks noChangeAspect="1" noChangeArrowheads="1"/>
          </p:cNvPicPr>
          <p:nvPr/>
        </p:nvPicPr>
        <p:blipFill>
          <a:blip r:embed="rId10"/>
          <a:srcRect/>
          <a:stretch>
            <a:fillRect/>
          </a:stretch>
        </p:blipFill>
        <p:spPr bwMode="auto">
          <a:xfrm>
            <a:off x="323850" y="6334125"/>
            <a:ext cx="8513763" cy="263525"/>
          </a:xfrm>
          <a:prstGeom prst="rect">
            <a:avLst/>
          </a:prstGeom>
          <a:noFill/>
          <a:ln w="9525">
            <a:noFill/>
            <a:miter lim="800000"/>
            <a:headEnd/>
            <a:tailEnd/>
          </a:ln>
        </p:spPr>
      </p:pic>
    </p:spTree>
    <p:extLst>
      <p:ext uri="{BB962C8B-B14F-4D97-AF65-F5344CB8AC3E}">
        <p14:creationId xmlns:p14="http://schemas.microsoft.com/office/powerpoint/2010/main" val="389660481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5" r:id="rId3"/>
    <p:sldLayoutId id="2147483674" r:id="rId4"/>
    <p:sldLayoutId id="2147483662" r:id="rId5"/>
    <p:sldLayoutId id="2147483664" r:id="rId6"/>
    <p:sldLayoutId id="2147483673"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00456A"/>
          </a:solidFill>
          <a:latin typeface="Lucida Sans" panose="020B06020305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192" userDrawn="1">
          <p15:clr>
            <a:srgbClr val="F26B43"/>
          </p15:clr>
        </p15:guide>
        <p15:guide id="3" pos="55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TIO changes: 2018-21 NLTP</a:t>
            </a:r>
            <a:endParaRPr lang="en-NZ" dirty="0"/>
          </a:p>
        </p:txBody>
      </p:sp>
      <p:sp>
        <p:nvSpPr>
          <p:cNvPr id="5" name="Subtitle 4"/>
          <p:cNvSpPr>
            <a:spLocks noGrp="1"/>
          </p:cNvSpPr>
          <p:nvPr>
            <p:ph type="subTitle" idx="1"/>
          </p:nvPr>
        </p:nvSpPr>
        <p:spPr/>
        <p:txBody>
          <a:bodyPr/>
          <a:lstStyle/>
          <a:p>
            <a:r>
              <a:rPr lang="en-NZ" dirty="0" smtClean="0"/>
              <a:t>Road Safety Promotion – detail </a:t>
            </a:r>
            <a:r>
              <a:rPr lang="en-NZ" smtClean="0"/>
              <a:t>for takeaway </a:t>
            </a:r>
            <a:endParaRPr lang="en-NZ"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3" b="693"/>
          <a:stretch>
            <a:fillRect/>
          </a:stretch>
        </p:blipFill>
        <p:spPr/>
      </p:pic>
    </p:spTree>
    <p:extLst>
      <p:ext uri="{BB962C8B-B14F-4D97-AF65-F5344CB8AC3E}">
        <p14:creationId xmlns:p14="http://schemas.microsoft.com/office/powerpoint/2010/main" val="251838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19249"/>
            <a:ext cx="6148193"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071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573158"/>
            <a:ext cx="8515349" cy="437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02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14" y="1661187"/>
            <a:ext cx="5824660" cy="427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130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a:xfrm>
            <a:off x="212721" y="1952625"/>
            <a:ext cx="8626479" cy="3267075"/>
          </a:xfrm>
        </p:spPr>
        <p:txBody>
          <a:bodyPr/>
          <a:lstStyle/>
          <a:p>
            <a:pPr marL="285750" indent="-285750">
              <a:spcBef>
                <a:spcPts val="600"/>
              </a:spcBef>
              <a:spcAft>
                <a:spcPts val="600"/>
              </a:spcAft>
              <a:buFont typeface="Arial" panose="020B0604020202020204" pitchFamily="34" charset="0"/>
              <a:buChar char="•"/>
            </a:pPr>
            <a:r>
              <a:rPr lang="en-NZ" sz="2000" dirty="0" smtClean="0"/>
              <a:t>Activities that promote the safe use of the land transport network through education, promotion and </a:t>
            </a:r>
            <a:r>
              <a:rPr lang="en-NZ" sz="2000" dirty="0" smtClean="0"/>
              <a:t>advertising</a:t>
            </a:r>
            <a:endParaRPr lang="en-NZ" sz="2000" dirty="0"/>
          </a:p>
          <a:p>
            <a:pPr marL="285750" indent="-285750">
              <a:spcBef>
                <a:spcPts val="600"/>
              </a:spcBef>
              <a:spcAft>
                <a:spcPts val="600"/>
              </a:spcAft>
              <a:buFont typeface="Arial" panose="020B0604020202020204" pitchFamily="34" charset="0"/>
              <a:buChar char="•"/>
            </a:pPr>
            <a:r>
              <a:rPr lang="en-NZ" sz="2000" dirty="0" smtClean="0"/>
              <a:t> Majority </a:t>
            </a:r>
            <a:r>
              <a:rPr lang="en-NZ" sz="2000" dirty="0" smtClean="0"/>
              <a:t>of programmes likely to be made up of activities &lt;$1M</a:t>
            </a:r>
          </a:p>
          <a:p>
            <a:pPr marL="285750" indent="-285750">
              <a:spcBef>
                <a:spcPts val="600"/>
              </a:spcBef>
              <a:spcAft>
                <a:spcPts val="600"/>
              </a:spcAft>
              <a:buFont typeface="Arial" panose="020B0604020202020204" pitchFamily="34" charset="0"/>
              <a:buChar char="•"/>
            </a:pPr>
            <a:r>
              <a:rPr lang="en-NZ" sz="2000" dirty="0" smtClean="0"/>
              <a:t>Streamlined </a:t>
            </a:r>
            <a:r>
              <a:rPr lang="en-NZ" sz="2000" dirty="0" smtClean="0"/>
              <a:t>approach to assessment will be </a:t>
            </a:r>
            <a:r>
              <a:rPr lang="en-NZ" sz="2000" dirty="0" smtClean="0"/>
              <a:t>used</a:t>
            </a:r>
            <a:endParaRPr lang="en-NZ" sz="2000" dirty="0" smtClean="0"/>
          </a:p>
        </p:txBody>
      </p:sp>
      <p:sp>
        <p:nvSpPr>
          <p:cNvPr id="7" name="Text Placeholder 6"/>
          <p:cNvSpPr>
            <a:spLocks noGrp="1"/>
          </p:cNvSpPr>
          <p:nvPr>
            <p:ph type="body" sz="quarter" idx="17"/>
          </p:nvPr>
        </p:nvSpPr>
        <p:spPr>
          <a:xfrm>
            <a:off x="203200" y="1434949"/>
            <a:ext cx="8636000" cy="355174"/>
          </a:xfrm>
        </p:spPr>
        <p:txBody>
          <a:bodyPr/>
          <a:lstStyle/>
          <a:p>
            <a:r>
              <a:rPr lang="en-NZ" dirty="0" smtClean="0"/>
              <a:t>Summary</a:t>
            </a:r>
            <a:endParaRPr lang="en-NZ" dirty="0"/>
          </a:p>
        </p:txBody>
      </p:sp>
    </p:spTree>
    <p:extLst>
      <p:ext uri="{BB962C8B-B14F-4D97-AF65-F5344CB8AC3E}">
        <p14:creationId xmlns:p14="http://schemas.microsoft.com/office/powerpoint/2010/main" val="39839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Road Safety Promotion </a:t>
            </a:r>
            <a:endParaRPr lang="en-NZ" dirty="0"/>
          </a:p>
        </p:txBody>
      </p:sp>
      <p:sp>
        <p:nvSpPr>
          <p:cNvPr id="7" name="Content Placeholder 6"/>
          <p:cNvSpPr>
            <a:spLocks noGrp="1"/>
          </p:cNvSpPr>
          <p:nvPr>
            <p:ph sz="quarter" idx="4"/>
          </p:nvPr>
        </p:nvSpPr>
        <p:spPr/>
        <p:txBody>
          <a:bodyPr/>
          <a:lstStyle/>
          <a:p>
            <a:r>
              <a:rPr lang="en-NZ" dirty="0" smtClean="0">
                <a:solidFill>
                  <a:srgbClr val="00456A"/>
                </a:solidFill>
              </a:rPr>
              <a:t>Questions reviewed to ensure all </a:t>
            </a:r>
            <a:r>
              <a:rPr lang="en-NZ" dirty="0" smtClean="0">
                <a:solidFill>
                  <a:srgbClr val="00456A"/>
                </a:solidFill>
              </a:rPr>
              <a:t>tha</a:t>
            </a:r>
            <a:r>
              <a:rPr lang="en-NZ" dirty="0" smtClean="0">
                <a:solidFill>
                  <a:srgbClr val="00456A"/>
                </a:solidFill>
              </a:rPr>
              <a:t>t remain </a:t>
            </a:r>
            <a:r>
              <a:rPr lang="en-NZ" dirty="0" smtClean="0">
                <a:solidFill>
                  <a:srgbClr val="00456A"/>
                </a:solidFill>
              </a:rPr>
              <a:t>are </a:t>
            </a:r>
            <a:r>
              <a:rPr lang="en-NZ" dirty="0" smtClean="0">
                <a:solidFill>
                  <a:srgbClr val="00456A"/>
                </a:solidFill>
              </a:rPr>
              <a:t>important to our decision </a:t>
            </a:r>
            <a:r>
              <a:rPr lang="en-NZ" dirty="0" smtClean="0">
                <a:solidFill>
                  <a:srgbClr val="00456A"/>
                </a:solidFill>
              </a:rPr>
              <a:t>making.</a:t>
            </a:r>
            <a:endParaRPr lang="en-NZ" dirty="0">
              <a:solidFill>
                <a:srgbClr val="00456A"/>
              </a:solidFill>
            </a:endParaRPr>
          </a:p>
          <a:p>
            <a:endParaRPr lang="en-NZ" dirty="0"/>
          </a:p>
        </p:txBody>
      </p:sp>
      <p:sp>
        <p:nvSpPr>
          <p:cNvPr id="8" name="Content Placeholder 7"/>
          <p:cNvSpPr>
            <a:spLocks noGrp="1"/>
          </p:cNvSpPr>
          <p:nvPr>
            <p:ph sz="quarter" idx="16"/>
          </p:nvPr>
        </p:nvSpPr>
        <p:spPr/>
        <p:txBody>
          <a:bodyPr/>
          <a:lstStyle/>
          <a:p>
            <a:r>
              <a:rPr lang="en-NZ" dirty="0" smtClean="0">
                <a:solidFill>
                  <a:srgbClr val="00456A"/>
                </a:solidFill>
              </a:rPr>
              <a:t>Benefits of the programme clearly displayed, making </a:t>
            </a:r>
            <a:r>
              <a:rPr lang="en-NZ" dirty="0" smtClean="0">
                <a:solidFill>
                  <a:srgbClr val="00456A"/>
                </a:solidFill>
              </a:rPr>
              <a:t>reporting easy. </a:t>
            </a:r>
            <a:r>
              <a:rPr lang="en-NZ" dirty="0" smtClean="0">
                <a:solidFill>
                  <a:srgbClr val="00456A"/>
                </a:solidFill>
              </a:rPr>
              <a:t>For RSP, the primary benefit is set as ‘Safety</a:t>
            </a:r>
            <a:r>
              <a:rPr lang="en-NZ" dirty="0" smtClean="0">
                <a:solidFill>
                  <a:srgbClr val="00456A"/>
                </a:solidFill>
              </a:rPr>
              <a:t>’.</a:t>
            </a:r>
            <a:endParaRPr lang="en-NZ" dirty="0">
              <a:solidFill>
                <a:srgbClr val="00456A"/>
              </a:solidFill>
            </a:endParaRPr>
          </a:p>
          <a:p>
            <a:endParaRPr lang="en-NZ" dirty="0"/>
          </a:p>
        </p:txBody>
      </p:sp>
      <p:sp>
        <p:nvSpPr>
          <p:cNvPr id="9" name="Text Placeholder 8"/>
          <p:cNvSpPr>
            <a:spLocks noGrp="1"/>
          </p:cNvSpPr>
          <p:nvPr>
            <p:ph type="body" sz="quarter" idx="17"/>
          </p:nvPr>
        </p:nvSpPr>
        <p:spPr/>
        <p:txBody>
          <a:bodyPr/>
          <a:lstStyle/>
          <a:p>
            <a:r>
              <a:rPr lang="en-NZ" dirty="0" smtClean="0"/>
              <a:t>Key changes in TIO</a:t>
            </a:r>
            <a:endParaRPr lang="en-NZ" dirty="0"/>
          </a:p>
        </p:txBody>
      </p:sp>
      <p:sp>
        <p:nvSpPr>
          <p:cNvPr id="10" name="Content Placeholder 9"/>
          <p:cNvSpPr>
            <a:spLocks noGrp="1"/>
          </p:cNvSpPr>
          <p:nvPr>
            <p:ph sz="quarter" idx="18"/>
          </p:nvPr>
        </p:nvSpPr>
        <p:spPr>
          <a:xfrm>
            <a:off x="670563" y="3869663"/>
            <a:ext cx="2072637" cy="2013838"/>
          </a:xfrm>
        </p:spPr>
        <p:txBody>
          <a:bodyPr/>
          <a:lstStyle/>
          <a:p>
            <a:r>
              <a:rPr lang="en-NZ" dirty="0" smtClean="0"/>
              <a:t>Aligning with business case approach – ensuring BCA principles </a:t>
            </a:r>
            <a:r>
              <a:rPr lang="en-NZ" dirty="0" smtClean="0"/>
              <a:t>used in </a:t>
            </a:r>
            <a:r>
              <a:rPr lang="en-NZ" dirty="0" smtClean="0"/>
              <a:t>development of </a:t>
            </a:r>
            <a:r>
              <a:rPr lang="en-NZ" dirty="0" smtClean="0"/>
              <a:t>programme.</a:t>
            </a:r>
            <a:endParaRPr lang="en-NZ" dirty="0"/>
          </a:p>
          <a:p>
            <a:endParaRPr lang="en-NZ" dirty="0"/>
          </a:p>
        </p:txBody>
      </p:sp>
      <p:sp>
        <p:nvSpPr>
          <p:cNvPr id="18" name="Oval 17"/>
          <p:cNvSpPr/>
          <p:nvPr/>
        </p:nvSpPr>
        <p:spPr>
          <a:xfrm>
            <a:off x="676275" y="1755647"/>
            <a:ext cx="1943099" cy="1892428"/>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dirty="0" smtClean="0">
                <a:solidFill>
                  <a:srgbClr val="003366"/>
                </a:solidFill>
                <a:latin typeface="Arial" panose="020B0604020202020204" pitchFamily="34" charset="0"/>
                <a:cs typeface="Arial" panose="020B0604020202020204" pitchFamily="34" charset="0"/>
              </a:rPr>
              <a:t>Assessment of the business case</a:t>
            </a:r>
            <a:endParaRPr lang="en-US" sz="1400" b="1" dirty="0">
              <a:solidFill>
                <a:srgbClr val="003366"/>
              </a:solidFill>
              <a:latin typeface="Arial" panose="020B0604020202020204" pitchFamily="34" charset="0"/>
              <a:cs typeface="Arial" panose="020B0604020202020204" pitchFamily="34" charset="0"/>
            </a:endParaRPr>
          </a:p>
        </p:txBody>
      </p:sp>
      <p:sp>
        <p:nvSpPr>
          <p:cNvPr id="19" name="Oval 18"/>
          <p:cNvSpPr/>
          <p:nvPr/>
        </p:nvSpPr>
        <p:spPr>
          <a:xfrm>
            <a:off x="3543300" y="1755647"/>
            <a:ext cx="2000250" cy="1892428"/>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dirty="0" smtClean="0">
                <a:solidFill>
                  <a:srgbClr val="003366"/>
                </a:solidFill>
                <a:latin typeface="Arial" panose="020B0604020202020204" pitchFamily="34" charset="0"/>
                <a:cs typeface="Arial" panose="020B0604020202020204" pitchFamily="34" charset="0"/>
              </a:rPr>
              <a:t>Redundant fields </a:t>
            </a:r>
            <a:r>
              <a:rPr lang="en-NZ" sz="1400" b="1" dirty="0" smtClean="0">
                <a:solidFill>
                  <a:srgbClr val="003366"/>
                </a:solidFill>
                <a:latin typeface="Arial" panose="020B0604020202020204" pitchFamily="34" charset="0"/>
                <a:cs typeface="Arial" panose="020B0604020202020204" pitchFamily="34" charset="0"/>
              </a:rPr>
              <a:t>removed</a:t>
            </a:r>
            <a:endParaRPr lang="en-US" sz="800" b="1" dirty="0">
              <a:solidFill>
                <a:srgbClr val="003366"/>
              </a:solidFill>
              <a:latin typeface="Arial" panose="020B0604020202020204" pitchFamily="34" charset="0"/>
              <a:cs typeface="Arial" panose="020B0604020202020204" pitchFamily="34" charset="0"/>
            </a:endParaRPr>
          </a:p>
        </p:txBody>
      </p:sp>
      <p:sp>
        <p:nvSpPr>
          <p:cNvPr id="20" name="Oval 19"/>
          <p:cNvSpPr/>
          <p:nvPr/>
        </p:nvSpPr>
        <p:spPr>
          <a:xfrm>
            <a:off x="6257925" y="1755647"/>
            <a:ext cx="2076450" cy="1892428"/>
          </a:xfrm>
          <a:prstGeom prst="ellipse">
            <a:avLst/>
          </a:prstGeom>
          <a:solidFill>
            <a:srgbClr val="9AA7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smtClean="0">
                <a:solidFill>
                  <a:srgbClr val="003366"/>
                </a:solidFill>
                <a:latin typeface="Arial" panose="020B0604020202020204" pitchFamily="34" charset="0"/>
                <a:cs typeface="Arial" panose="020B0604020202020204" pitchFamily="34" charset="0"/>
              </a:rPr>
              <a:t>Support for benefit reporting </a:t>
            </a:r>
            <a:endParaRPr lang="en-US" sz="1600" b="1"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404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77601"/>
            <a:ext cx="7839076" cy="40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838450" y="2400300"/>
            <a:ext cx="2314575" cy="7524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2743200" y="4581525"/>
            <a:ext cx="4495800" cy="7524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6677025" y="4143375"/>
            <a:ext cx="2382960" cy="369332"/>
          </a:xfrm>
          <a:prstGeom prst="rect">
            <a:avLst/>
          </a:prstGeom>
          <a:noFill/>
        </p:spPr>
        <p:txBody>
          <a:bodyPr wrap="none" rtlCol="0">
            <a:spAutoFit/>
          </a:bodyPr>
          <a:lstStyle/>
          <a:p>
            <a:r>
              <a:rPr lang="en-NZ" dirty="0" smtClean="0">
                <a:solidFill>
                  <a:srgbClr val="FF0000"/>
                </a:solidFill>
              </a:rPr>
              <a:t>Default primary benefit</a:t>
            </a:r>
            <a:endParaRPr lang="en-NZ" dirty="0">
              <a:solidFill>
                <a:srgbClr val="FF0000"/>
              </a:solidFill>
            </a:endParaRPr>
          </a:p>
        </p:txBody>
      </p:sp>
      <p:cxnSp>
        <p:nvCxnSpPr>
          <p:cNvPr id="9" name="Straight Arrow Connector 8"/>
          <p:cNvCxnSpPr/>
          <p:nvPr/>
        </p:nvCxnSpPr>
        <p:spPr>
          <a:xfrm>
            <a:off x="7715250" y="4512707"/>
            <a:ext cx="0" cy="4450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8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660653"/>
            <a:ext cx="5318361" cy="433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997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638300"/>
            <a:ext cx="69437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943600" y="3209925"/>
            <a:ext cx="638175" cy="647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4" name="Straight Arrow Connector 3"/>
          <p:cNvCxnSpPr/>
          <p:nvPr/>
        </p:nvCxnSpPr>
        <p:spPr>
          <a:xfrm flipH="1">
            <a:off x="6724650" y="3028950"/>
            <a:ext cx="581025" cy="400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6638" y="2348805"/>
            <a:ext cx="1433512" cy="1169551"/>
          </a:xfrm>
          <a:prstGeom prst="rect">
            <a:avLst/>
          </a:prstGeom>
          <a:noFill/>
        </p:spPr>
        <p:txBody>
          <a:bodyPr wrap="square" rtlCol="0">
            <a:spAutoFit/>
          </a:bodyPr>
          <a:lstStyle/>
          <a:p>
            <a:r>
              <a:rPr lang="en-NZ" sz="1400" dirty="0" smtClean="0">
                <a:solidFill>
                  <a:srgbClr val="FF0000"/>
                </a:solidFill>
              </a:rPr>
              <a:t>[?] denotes help text available – will display on screen once selected</a:t>
            </a:r>
            <a:endParaRPr lang="en-NZ" sz="1400" dirty="0">
              <a:solidFill>
                <a:srgbClr val="FF0000"/>
              </a:solidFill>
            </a:endParaRPr>
          </a:p>
        </p:txBody>
      </p:sp>
    </p:spTree>
    <p:extLst>
      <p:ext uri="{BB962C8B-B14F-4D97-AF65-F5344CB8AC3E}">
        <p14:creationId xmlns:p14="http://schemas.microsoft.com/office/powerpoint/2010/main" val="80154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4" y="1248897"/>
            <a:ext cx="4848225" cy="472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3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 y="1573863"/>
            <a:ext cx="5680523" cy="440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29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Road Safety Promotion</a:t>
            </a:r>
            <a:endParaRPr lang="en-NZ" dirty="0"/>
          </a:p>
        </p:txBody>
      </p:sp>
      <p:sp>
        <p:nvSpPr>
          <p:cNvPr id="6" name="Content Placeholder 5"/>
          <p:cNvSpPr>
            <a:spLocks noGrp="1"/>
          </p:cNvSpPr>
          <p:nvPr>
            <p:ph sz="quarter" idx="10"/>
          </p:nvPr>
        </p:nvSpPr>
        <p:spPr/>
        <p:txBody>
          <a:bodyPr/>
          <a:lstStyle/>
          <a:p>
            <a:r>
              <a:rPr lang="en-NZ" dirty="0" smtClean="0"/>
              <a:t> </a:t>
            </a:r>
          </a:p>
        </p:txBody>
      </p:sp>
      <p:sp>
        <p:nvSpPr>
          <p:cNvPr id="7" name="Text Placeholder 6"/>
          <p:cNvSpPr>
            <a:spLocks noGrp="1"/>
          </p:cNvSpPr>
          <p:nvPr>
            <p:ph type="body" sz="quarter" idx="17"/>
          </p:nvPr>
        </p:nvSpPr>
        <p:spPr/>
        <p:txBody>
          <a:bodyPr/>
          <a:lstStyle/>
          <a:p>
            <a:r>
              <a:rPr lang="en-NZ" dirty="0" smtClean="0"/>
              <a:t>TIO changes – in depth</a:t>
            </a:r>
            <a:endParaRPr lang="en-NZ"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1614488"/>
            <a:ext cx="698182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NZTA External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ZTA External PowerPoint Template.potx" id="{BDE9F58E-9B74-42B2-BDF1-1D00766E7B41}" vid="{13139653-9905-4BA2-83CD-DAEE8FC85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NZTA External PowerPoint Template</Template>
  <TotalTime>131</TotalTime>
  <Words>659</Words>
  <Application>Microsoft Office PowerPoint</Application>
  <PresentationFormat>On-screen Show (4:3)</PresentationFormat>
  <Paragraphs>69</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NZTA External PowerPoint Template</vt:lpstr>
      <vt:lpstr>TIO changes: 2018-21 NLTP</vt:lpstr>
      <vt:lpstr>Road Safety Promotion</vt:lpstr>
      <vt:lpstr>Road Safety Promotion </vt:lpstr>
      <vt:lpstr>Road Safety Promotion</vt:lpstr>
      <vt:lpstr>Road Safety Promotion</vt:lpstr>
      <vt:lpstr>Road Safety Promotion</vt:lpstr>
      <vt:lpstr>Road Safety Promotion</vt:lpstr>
      <vt:lpstr>Road Safety Promotion</vt:lpstr>
      <vt:lpstr>Road Safety Promotion</vt:lpstr>
      <vt:lpstr>Road Safety Promotion</vt:lpstr>
      <vt:lpstr>Road Safety Promotion</vt:lpstr>
      <vt:lpstr>Road Safety Promotion</vt:lpstr>
    </vt:vector>
  </TitlesOfParts>
  <Company>NZ Transport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Tong</dc:creator>
  <dc:description>Designed by NZTA developed by Allfields</dc:description>
  <cp:lastModifiedBy>James Hassett</cp:lastModifiedBy>
  <cp:revision>8</cp:revision>
  <dcterms:created xsi:type="dcterms:W3CDTF">2017-05-22T02:52:53Z</dcterms:created>
  <dcterms:modified xsi:type="dcterms:W3CDTF">2017-05-24T03:57:46Z</dcterms:modified>
</cp:coreProperties>
</file>