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96" r:id="rId2"/>
    <p:sldId id="297" r:id="rId3"/>
    <p:sldId id="267" r:id="rId4"/>
    <p:sldId id="273" r:id="rId5"/>
    <p:sldId id="301" r:id="rId6"/>
    <p:sldId id="288" r:id="rId7"/>
    <p:sldId id="276" r:id="rId8"/>
    <p:sldId id="277" r:id="rId9"/>
    <p:sldId id="278" r:id="rId10"/>
    <p:sldId id="279" r:id="rId11"/>
    <p:sldId id="287" r:id="rId12"/>
    <p:sldId id="300" r:id="rId13"/>
    <p:sldId id="294" r:id="rId14"/>
    <p:sldId id="282" r:id="rId15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63" userDrawn="1">
          <p15:clr>
            <a:srgbClr val="A4A3A4"/>
          </p15:clr>
        </p15:guide>
        <p15:guide id="3" pos="55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lly Jones" initials="M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456A"/>
    <a:srgbClr val="003366"/>
    <a:srgbClr val="9AA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6457" autoAdjust="0"/>
  </p:normalViewPr>
  <p:slideViewPr>
    <p:cSldViewPr snapToGrid="0">
      <p:cViewPr>
        <p:scale>
          <a:sx n="70" d="100"/>
          <a:sy n="70" d="100"/>
        </p:scale>
        <p:origin x="-1326" y="48"/>
      </p:cViewPr>
      <p:guideLst>
        <p:guide orient="horz" pos="4319"/>
        <p:guide pos="192"/>
        <p:guide pos="5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9557B-970B-4D14-8422-83EAF32FE2AB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50EC2-7EFF-4D68-8464-801EEE540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11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A33AD-4411-4082-AE52-6F67B06606F6}" type="datetimeFigureOut">
              <a:rPr lang="en-NZ" smtClean="0"/>
              <a:t>14/06/2017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1A859-5750-4BB3-886A-604F8103651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297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1A859-5750-4BB3-886A-604F8103651C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012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379" y="475488"/>
            <a:ext cx="8629354" cy="1426464"/>
          </a:xfrm>
        </p:spPr>
        <p:txBody>
          <a:bodyPr anchor="b">
            <a:no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553" y="1920240"/>
            <a:ext cx="8626180" cy="48006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9AA7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304800" y="475488"/>
            <a:ext cx="1152525" cy="0"/>
          </a:xfrm>
          <a:prstGeom prst="line">
            <a:avLst/>
          </a:prstGeom>
          <a:noFill/>
          <a:ln w="38100">
            <a:solidFill>
              <a:srgbClr val="00456A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04800" y="2658533"/>
            <a:ext cx="8534400" cy="3013414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8014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321" y="475488"/>
            <a:ext cx="8630412" cy="1426464"/>
          </a:xfrm>
        </p:spPr>
        <p:txBody>
          <a:bodyPr anchor="b">
            <a:no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845" y="1920240"/>
            <a:ext cx="8620887" cy="46101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9AA7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304800" y="475488"/>
            <a:ext cx="1152525" cy="0"/>
          </a:xfrm>
          <a:prstGeom prst="line">
            <a:avLst/>
          </a:prstGeom>
          <a:noFill/>
          <a:ln w="38100">
            <a:solidFill>
              <a:srgbClr val="00456A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04800" y="2600326"/>
            <a:ext cx="8510016" cy="307162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2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3" y="621792"/>
            <a:ext cx="8635327" cy="630936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4720" y="3858768"/>
            <a:ext cx="1947672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580783" y="3787775"/>
            <a:ext cx="1944688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372225" y="3787775"/>
            <a:ext cx="1944688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8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293161" y="260350"/>
            <a:ext cx="8546040" cy="21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ontent Placeholder 5"/>
          <p:cNvSpPr>
            <a:spLocks noGrp="1"/>
          </p:cNvSpPr>
          <p:nvPr>
            <p:ph sz="quarter" idx="16"/>
          </p:nvPr>
        </p:nvSpPr>
        <p:spPr>
          <a:xfrm>
            <a:off x="6369241" y="3858768"/>
            <a:ext cx="1947672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18"/>
          </p:nvPr>
        </p:nvSpPr>
        <p:spPr>
          <a:xfrm>
            <a:off x="670565" y="3869663"/>
            <a:ext cx="1947672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66628" y="3798670"/>
            <a:ext cx="1944688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70033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3" y="621792"/>
            <a:ext cx="8635327" cy="630936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7" name="Picture 28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293161" y="260350"/>
            <a:ext cx="8546040" cy="21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18"/>
          </p:nvPr>
        </p:nvSpPr>
        <p:spPr>
          <a:xfrm>
            <a:off x="261125" y="3853262"/>
            <a:ext cx="1608617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57188" y="3798670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5"/>
          <p:cNvSpPr>
            <a:spLocks noGrp="1"/>
          </p:cNvSpPr>
          <p:nvPr>
            <p:ph sz="quarter" idx="19"/>
          </p:nvPr>
        </p:nvSpPr>
        <p:spPr>
          <a:xfrm>
            <a:off x="2011612" y="3853262"/>
            <a:ext cx="1608617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2007675" y="3798670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5"/>
          <p:cNvSpPr>
            <a:spLocks noGrp="1"/>
          </p:cNvSpPr>
          <p:nvPr>
            <p:ph sz="quarter" idx="20"/>
          </p:nvPr>
        </p:nvSpPr>
        <p:spPr>
          <a:xfrm>
            <a:off x="3762099" y="3853262"/>
            <a:ext cx="1608617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3758162" y="3798670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5"/>
          <p:cNvSpPr>
            <a:spLocks noGrp="1"/>
          </p:cNvSpPr>
          <p:nvPr>
            <p:ph sz="quarter" idx="21"/>
          </p:nvPr>
        </p:nvSpPr>
        <p:spPr>
          <a:xfrm>
            <a:off x="5526234" y="3853262"/>
            <a:ext cx="1608617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522297" y="3798670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7263073" y="3853262"/>
            <a:ext cx="1608617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7259136" y="3798670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7371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2" y="621792"/>
            <a:ext cx="8635327" cy="630936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23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304800" y="260350"/>
            <a:ext cx="8515350" cy="214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212721" y="1628775"/>
            <a:ext cx="8626479" cy="360362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618521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68" userDrawn="1">
          <p15:clr>
            <a:srgbClr val="FBAE40"/>
          </p15:clr>
        </p15:guide>
        <p15:guide id="3" orient="horz" pos="102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80838" y="1657582"/>
            <a:ext cx="3658362" cy="426186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5" y="621792"/>
            <a:ext cx="8635326" cy="630936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343" y="1627632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30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301627" y="260350"/>
            <a:ext cx="8537573" cy="2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33261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2" y="621792"/>
            <a:ext cx="8635327" cy="630936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23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301628" y="260350"/>
            <a:ext cx="8537572" cy="2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" y="1725933"/>
            <a:ext cx="8494776" cy="410565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/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62173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20040" y="333375"/>
            <a:ext cx="8494776" cy="534009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61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085" y="475488"/>
            <a:ext cx="8633061" cy="142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789" y="2211513"/>
            <a:ext cx="8623824" cy="3579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15913" y="6024563"/>
            <a:ext cx="8532812" cy="0"/>
            <a:chOff x="204" y="3793"/>
            <a:chExt cx="5375" cy="0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204" y="3793"/>
              <a:ext cx="926" cy="0"/>
            </a:xfrm>
            <a:prstGeom prst="line">
              <a:avLst/>
            </a:prstGeom>
            <a:noFill/>
            <a:ln w="9525">
              <a:solidFill>
                <a:srgbClr val="AFBD2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1175" y="3793"/>
              <a:ext cx="4404" cy="0"/>
            </a:xfrm>
            <a:prstGeom prst="line">
              <a:avLst/>
            </a:prstGeom>
            <a:noFill/>
            <a:ln w="9525">
              <a:solidFill>
                <a:srgbClr val="00456A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3850" y="6334125"/>
            <a:ext cx="85137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660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5" r:id="rId3"/>
    <p:sldLayoutId id="2147483674" r:id="rId4"/>
    <p:sldLayoutId id="2147483662" r:id="rId5"/>
    <p:sldLayoutId id="2147483664" r:id="rId6"/>
    <p:sldLayoutId id="2147483673" r:id="rId7"/>
    <p:sldLayoutId id="2147483667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56A"/>
          </a:solidFill>
          <a:latin typeface="Lucida Sans" panose="020B0602030504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1pPr>
      <a:lvl2pPr marL="3429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2pPr>
      <a:lvl3pPr marL="6858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3pPr>
      <a:lvl4pPr marL="10287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4pPr>
      <a:lvl5pPr marL="13716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192" userDrawn="1">
          <p15:clr>
            <a:srgbClr val="F26B43"/>
          </p15:clr>
        </p15:guide>
        <p15:guide id="3" pos="5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Maintenance BC </a:t>
            </a:r>
            <a:r>
              <a:rPr lang="en-NZ" dirty="0" smtClean="0"/>
              <a:t> - NZTA assessment in TIO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63" y="2262245"/>
            <a:ext cx="8626475" cy="280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6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Q8</a:t>
            </a:r>
            <a:r>
              <a:rPr lang="en-NZ" dirty="0" smtClean="0"/>
              <a:t>: Smart</a:t>
            </a:r>
            <a:r>
              <a:rPr lang="en-NZ" dirty="0"/>
              <a:t>, fit for purpose procurement of services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84720" y="3858768"/>
            <a:ext cx="2130280" cy="2013838"/>
          </a:xfrm>
        </p:spPr>
        <p:txBody>
          <a:bodyPr/>
          <a:lstStyle/>
          <a:p>
            <a:pPr lvl="0"/>
            <a:r>
              <a:rPr lang="en-NZ" dirty="0"/>
              <a:t>A</a:t>
            </a:r>
            <a:r>
              <a:rPr lang="en-NZ" dirty="0" smtClean="0"/>
              <a:t>ny </a:t>
            </a:r>
            <a:r>
              <a:rPr lang="en-NZ" b="1" dirty="0"/>
              <a:t>emerging risks or opportunities </a:t>
            </a:r>
            <a:r>
              <a:rPr lang="en-NZ" dirty="0"/>
              <a:t>related to procurement that need to be addressed or accommodated in </a:t>
            </a:r>
            <a:r>
              <a:rPr lang="en-NZ" b="1" dirty="0"/>
              <a:t>future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6369240" y="3858768"/>
            <a:ext cx="2119439" cy="2013838"/>
          </a:xfrm>
        </p:spPr>
        <p:txBody>
          <a:bodyPr/>
          <a:lstStyle/>
          <a:p>
            <a:pPr lvl="0"/>
            <a:r>
              <a:rPr lang="en-NZ" dirty="0" smtClean="0"/>
              <a:t>If </a:t>
            </a:r>
            <a:r>
              <a:rPr lang="en-NZ" dirty="0"/>
              <a:t>there are any </a:t>
            </a:r>
            <a:r>
              <a:rPr lang="en-NZ" b="1" dirty="0"/>
              <a:t>issues or risks </a:t>
            </a:r>
            <a:r>
              <a:rPr lang="en-NZ" dirty="0"/>
              <a:t>identified in the procurement strategy where further </a:t>
            </a:r>
            <a:r>
              <a:rPr lang="en-NZ" b="1" dirty="0"/>
              <a:t>mitigation is required</a:t>
            </a:r>
            <a:r>
              <a:rPr lang="en-NZ" dirty="0"/>
              <a:t>.</a:t>
            </a:r>
          </a:p>
          <a:p>
            <a:endParaRPr lang="en-N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670564" y="3869663"/>
            <a:ext cx="2621276" cy="2013838"/>
          </a:xfrm>
        </p:spPr>
        <p:txBody>
          <a:bodyPr/>
          <a:lstStyle/>
          <a:p>
            <a:pPr lvl="0"/>
            <a:r>
              <a:rPr lang="en-NZ" dirty="0" smtClean="0"/>
              <a:t>Whether </a:t>
            </a:r>
            <a:r>
              <a:rPr lang="en-NZ" dirty="0"/>
              <a:t>there is a procurement assessment consistent with the </a:t>
            </a:r>
            <a:r>
              <a:rPr lang="en-NZ" b="1" dirty="0"/>
              <a:t>Smart Procurement evaluation </a:t>
            </a:r>
            <a:r>
              <a:rPr lang="en-NZ" dirty="0"/>
              <a:t>guide published by the </a:t>
            </a:r>
            <a:r>
              <a:rPr lang="en-NZ" dirty="0" smtClean="0"/>
              <a:t>Road Efficiency Group </a:t>
            </a:r>
            <a:r>
              <a:rPr lang="en-NZ" dirty="0"/>
              <a:t>(REG) procurement 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7261" y="1749984"/>
            <a:ext cx="72694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What, if any, emerging procurement-related issues and opportunities or outstanding issues have been identified? </a:t>
            </a:r>
            <a:endParaRPr lang="en-NZ" sz="2000" dirty="0" smtClean="0">
              <a:solidFill>
                <a:srgbClr val="00456A"/>
              </a:solidFill>
              <a:latin typeface="Lucida Sans" pitchFamily="34" charset="0"/>
            </a:endParaRPr>
          </a:p>
          <a:p>
            <a:endParaRPr lang="en-NZ" sz="2000" dirty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Briefly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identify: </a:t>
            </a:r>
          </a:p>
        </p:txBody>
      </p:sp>
    </p:spTree>
    <p:extLst>
      <p:ext uri="{BB962C8B-B14F-4D97-AF65-F5344CB8AC3E}">
        <p14:creationId xmlns:p14="http://schemas.microsoft.com/office/powerpoint/2010/main" val="249851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Smart, fit for purpose procurement of services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84720" y="3858768"/>
            <a:ext cx="2130280" cy="2013838"/>
          </a:xfrm>
        </p:spPr>
        <p:txBody>
          <a:bodyPr/>
          <a:lstStyle/>
          <a:p>
            <a:pPr lvl="0"/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6369240" y="3858768"/>
            <a:ext cx="2119439" cy="2013838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670564" y="3869663"/>
            <a:ext cx="2621276" cy="2013838"/>
          </a:xfrm>
        </p:spPr>
        <p:txBody>
          <a:bodyPr/>
          <a:lstStyle/>
          <a:p>
            <a:pPr lvl="0"/>
            <a:endParaRPr lang="en-N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85"/>
          <a:stretch/>
        </p:blipFill>
        <p:spPr bwMode="auto">
          <a:xfrm>
            <a:off x="-29432" y="1529346"/>
            <a:ext cx="9173432" cy="417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7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/>
              <a:t>Q10</a:t>
            </a:r>
            <a:r>
              <a:rPr lang="en-NZ" dirty="0"/>
              <a:t>: Integration / planning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84720" y="3858768"/>
            <a:ext cx="2529478" cy="2013838"/>
          </a:xfrm>
        </p:spPr>
        <p:txBody>
          <a:bodyPr/>
          <a:lstStyle/>
          <a:p>
            <a:r>
              <a:rPr lang="en-NZ" dirty="0"/>
              <a:t>Does the proposal ensure optimal programme delivery efficiency and co-ordination with suppliers and partner organisations?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449580" y="3869663"/>
            <a:ext cx="2887980" cy="2013838"/>
          </a:xfrm>
        </p:spPr>
        <p:txBody>
          <a:bodyPr/>
          <a:lstStyle/>
          <a:p>
            <a:r>
              <a:rPr lang="en-NZ" dirty="0" smtClean="0">
                <a:solidFill>
                  <a:srgbClr val="00456A"/>
                </a:solidFill>
              </a:rPr>
              <a:t>How the programme takes account of other agencies programmes / activities  that may affect and/or be critical to achieving the desired outcomes</a:t>
            </a:r>
            <a:endParaRPr lang="en-NZ" dirty="0">
              <a:solidFill>
                <a:srgbClr val="00456A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7261" y="1749984"/>
            <a:ext cx="7269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How well is the delivery of the proposed programme and related activities aligned and integrated?</a:t>
            </a:r>
          </a:p>
          <a:p>
            <a:pPr lvl="0"/>
            <a:endParaRPr lang="en-NZ" sz="2000" dirty="0" smtClean="0"/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Briefly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describe:</a:t>
            </a:r>
          </a:p>
        </p:txBody>
      </p:sp>
    </p:spTree>
    <p:extLst>
      <p:ext uri="{BB962C8B-B14F-4D97-AF65-F5344CB8AC3E}">
        <p14:creationId xmlns:p14="http://schemas.microsoft.com/office/powerpoint/2010/main" val="2042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Q10</a:t>
            </a:r>
            <a:r>
              <a:rPr lang="en-NZ" dirty="0" smtClean="0"/>
              <a:t>: Performance management</a:t>
            </a:r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366355" y="3831473"/>
            <a:ext cx="3962493" cy="2013838"/>
          </a:xfrm>
        </p:spPr>
        <p:txBody>
          <a:bodyPr/>
          <a:lstStyle/>
          <a:p>
            <a:r>
              <a:rPr lang="en-NZ" dirty="0">
                <a:solidFill>
                  <a:srgbClr val="00456A"/>
                </a:solidFill>
              </a:rPr>
              <a:t>Identify, if any, </a:t>
            </a:r>
            <a:r>
              <a:rPr lang="en-NZ" b="1" dirty="0">
                <a:solidFill>
                  <a:srgbClr val="00456A"/>
                </a:solidFill>
              </a:rPr>
              <a:t>concerns related to delivery </a:t>
            </a:r>
            <a:r>
              <a:rPr lang="en-NZ" dirty="0">
                <a:solidFill>
                  <a:srgbClr val="00456A"/>
                </a:solidFill>
              </a:rPr>
              <a:t>of the maintenance programme such as work quality, timeliness of responses, and ability to detect and respond to changes in conditions or circumstances. </a:t>
            </a:r>
            <a:endParaRPr lang="en-N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449580" y="3869663"/>
            <a:ext cx="2887980" cy="2013838"/>
          </a:xfrm>
        </p:spPr>
        <p:txBody>
          <a:bodyPr/>
          <a:lstStyle/>
          <a:p>
            <a:r>
              <a:rPr lang="en-NZ" dirty="0">
                <a:solidFill>
                  <a:srgbClr val="00456A"/>
                </a:solidFill>
              </a:rPr>
              <a:t>How </a:t>
            </a:r>
            <a:r>
              <a:rPr lang="en-NZ" dirty="0" smtClean="0">
                <a:solidFill>
                  <a:srgbClr val="00456A"/>
                </a:solidFill>
              </a:rPr>
              <a:t>findings from previous Transport Agency audits have been, or will addressed, and your confidence in the programme owner to deliver on the planned approach.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7261" y="1749984"/>
            <a:ext cx="7269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What is the confidence that the programme can be delivered and risks managed? </a:t>
            </a:r>
            <a:endParaRPr lang="en-NZ" sz="2000" dirty="0" smtClean="0">
              <a:solidFill>
                <a:srgbClr val="00456A"/>
              </a:solidFill>
              <a:latin typeface="Lucida Sans" pitchFamily="34" charset="0"/>
            </a:endParaRPr>
          </a:p>
          <a:p>
            <a:endParaRPr lang="en-NZ" sz="2000" dirty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Briefly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describe:</a:t>
            </a:r>
          </a:p>
        </p:txBody>
      </p:sp>
      <p:sp>
        <p:nvSpPr>
          <p:cNvPr id="9" name="Content Placeholder 10"/>
          <p:cNvSpPr>
            <a:spLocks noGrp="1"/>
          </p:cNvSpPr>
          <p:nvPr>
            <p:ph sz="quarter" idx="18"/>
          </p:nvPr>
        </p:nvSpPr>
        <p:spPr>
          <a:xfrm>
            <a:off x="8206740" y="4608917"/>
            <a:ext cx="2887980" cy="2013838"/>
          </a:xfrm>
        </p:spPr>
        <p:txBody>
          <a:bodyPr/>
          <a:lstStyle/>
          <a:p>
            <a:endParaRPr lang="en-NZ" dirty="0" smtClean="0">
              <a:solidFill>
                <a:srgbClr val="0045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3873" y="621792"/>
            <a:ext cx="8762706" cy="630936"/>
          </a:xfrm>
        </p:spPr>
        <p:txBody>
          <a:bodyPr/>
          <a:lstStyle/>
          <a:p>
            <a:r>
              <a:rPr lang="en-NZ" dirty="0" err="1" smtClean="0"/>
              <a:t>Q11</a:t>
            </a:r>
            <a:r>
              <a:rPr lang="en-NZ" dirty="0" smtClean="0"/>
              <a:t>: Confidence </a:t>
            </a:r>
            <a:r>
              <a:rPr lang="en-NZ" dirty="0"/>
              <a:t>in delivery/risk management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84720" y="3858768"/>
            <a:ext cx="2534140" cy="2013838"/>
          </a:xfrm>
        </p:spPr>
        <p:txBody>
          <a:bodyPr/>
          <a:lstStyle/>
          <a:p>
            <a:r>
              <a:rPr lang="en-NZ" dirty="0"/>
              <a:t>T</a:t>
            </a:r>
            <a:r>
              <a:rPr lang="en-NZ" dirty="0" smtClean="0"/>
              <a:t>he </a:t>
            </a:r>
            <a:r>
              <a:rPr lang="en-NZ" b="1" dirty="0"/>
              <a:t>capability and the capacity </a:t>
            </a:r>
            <a:r>
              <a:rPr lang="en-NZ" dirty="0"/>
              <a:t>of the organisation to deliver and manage the future programme and related activities, particularly in terms of  adequacy of resourcing and skillsets available</a:t>
            </a:r>
          </a:p>
          <a:p>
            <a:pPr lvl="0"/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6195059" y="3858768"/>
            <a:ext cx="2628901" cy="2013838"/>
          </a:xfrm>
        </p:spPr>
        <p:txBody>
          <a:bodyPr/>
          <a:lstStyle/>
          <a:p>
            <a:pPr lvl="0"/>
            <a:r>
              <a:rPr lang="en-NZ" dirty="0"/>
              <a:t>T</a:t>
            </a:r>
            <a:r>
              <a:rPr lang="en-NZ" dirty="0" smtClean="0"/>
              <a:t>he </a:t>
            </a:r>
            <a:r>
              <a:rPr lang="en-NZ" dirty="0"/>
              <a:t>extent to which </a:t>
            </a:r>
            <a:r>
              <a:rPr lang="en-NZ" b="1" dirty="0"/>
              <a:t>risks have been adequately identified </a:t>
            </a:r>
            <a:r>
              <a:rPr lang="en-NZ" dirty="0"/>
              <a:t>for the type/ complexity of the network (and/or related </a:t>
            </a:r>
            <a:r>
              <a:rPr lang="en-NZ" dirty="0" smtClean="0"/>
              <a:t>activities) and whether </a:t>
            </a:r>
            <a:r>
              <a:rPr lang="en-NZ" dirty="0"/>
              <a:t>there is a </a:t>
            </a:r>
            <a:r>
              <a:rPr lang="en-NZ" dirty="0" smtClean="0"/>
              <a:t>sound risk </a:t>
            </a:r>
            <a:r>
              <a:rPr lang="en-NZ" dirty="0"/>
              <a:t>mitigation strategy in place</a:t>
            </a:r>
          </a:p>
          <a:p>
            <a:endParaRPr lang="en-N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449580" y="3869663"/>
            <a:ext cx="2887980" cy="2013838"/>
          </a:xfrm>
        </p:spPr>
        <p:txBody>
          <a:bodyPr/>
          <a:lstStyle/>
          <a:p>
            <a:r>
              <a:rPr lang="en-NZ" dirty="0"/>
              <a:t>T</a:t>
            </a:r>
            <a:r>
              <a:rPr lang="en-NZ" dirty="0" smtClean="0"/>
              <a:t>he </a:t>
            </a:r>
            <a:r>
              <a:rPr lang="en-NZ" b="1" dirty="0"/>
              <a:t>proven track record </a:t>
            </a:r>
            <a:r>
              <a:rPr lang="en-NZ" dirty="0"/>
              <a:t>of sound delivery with previous investments in the continuous programme and related activities (particularly in terms of timing and alignment/management of the funding allocation)</a:t>
            </a:r>
          </a:p>
          <a:p>
            <a:pPr lvl="0"/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937261" y="1749984"/>
            <a:ext cx="7269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What is the confidence that the programme can be delivered and risks managed</a:t>
            </a:r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?</a:t>
            </a:r>
          </a:p>
          <a:p>
            <a:endParaRPr lang="en-NZ" sz="2000" dirty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Briefly describe:</a:t>
            </a:r>
          </a:p>
        </p:txBody>
      </p:sp>
    </p:spTree>
    <p:extLst>
      <p:ext uri="{BB962C8B-B14F-4D97-AF65-F5344CB8AC3E}">
        <p14:creationId xmlns:p14="http://schemas.microsoft.com/office/powerpoint/2010/main" val="1374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61" y="526258"/>
            <a:ext cx="7260610" cy="630936"/>
          </a:xfrm>
        </p:spPr>
        <p:txBody>
          <a:bodyPr/>
          <a:lstStyle/>
          <a:p>
            <a:r>
              <a:rPr lang="en-NZ" dirty="0" smtClean="0"/>
              <a:t>Maintenance BC assessment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845" y="1181868"/>
            <a:ext cx="5902493" cy="3958865"/>
          </a:xfrm>
        </p:spPr>
      </p:pic>
      <p:sp>
        <p:nvSpPr>
          <p:cNvPr id="7" name="Line Callout 1 6"/>
          <p:cNvSpPr/>
          <p:nvPr/>
        </p:nvSpPr>
        <p:spPr>
          <a:xfrm>
            <a:off x="136477" y="2627199"/>
            <a:ext cx="1323833" cy="812042"/>
          </a:xfrm>
          <a:prstGeom prst="borderCallout1">
            <a:avLst>
              <a:gd name="adj1" fmla="val 96061"/>
              <a:gd name="adj2" fmla="val 98096"/>
              <a:gd name="adj3" fmla="val 103871"/>
              <a:gd name="adj4" fmla="val 157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11 thematic questions</a:t>
            </a:r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87857" y="4345467"/>
            <a:ext cx="6646460" cy="2035442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7260609" y="3616657"/>
            <a:ext cx="13648" cy="728810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61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Q1</a:t>
            </a:r>
            <a:r>
              <a:rPr lang="en-NZ" dirty="0" smtClean="0"/>
              <a:t>: Strategic Alignment</a:t>
            </a:r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NZ" dirty="0"/>
              <a:t>S</a:t>
            </a:r>
            <a:r>
              <a:rPr lang="en-NZ" dirty="0" smtClean="0"/>
              <a:t>upports and aligns to government </a:t>
            </a:r>
            <a:r>
              <a:rPr lang="en-NZ" dirty="0"/>
              <a:t>p</a:t>
            </a:r>
            <a:r>
              <a:rPr lang="en-NZ" dirty="0" smtClean="0"/>
              <a:t>riorities</a:t>
            </a:r>
            <a:endParaRPr lang="en-NZ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 lvl="0"/>
            <a:r>
              <a:rPr lang="en-NZ" dirty="0"/>
              <a:t>T</a:t>
            </a:r>
            <a:r>
              <a:rPr lang="en-NZ" dirty="0" smtClean="0"/>
              <a:t>akes </a:t>
            </a:r>
            <a:r>
              <a:rPr lang="en-NZ" dirty="0"/>
              <a:t>account of regional priorities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pPr lvl="0"/>
            <a:r>
              <a:rPr lang="en-NZ" dirty="0"/>
              <a:t>I</a:t>
            </a:r>
            <a:r>
              <a:rPr lang="en-NZ" dirty="0" smtClean="0"/>
              <a:t>s </a:t>
            </a:r>
            <a:r>
              <a:rPr lang="en-NZ" dirty="0"/>
              <a:t>informed by the Long Term Strategic </a:t>
            </a:r>
            <a:r>
              <a:rPr lang="en-NZ" dirty="0" smtClean="0"/>
              <a:t>View</a:t>
            </a:r>
            <a:endParaRPr lang="en-NZ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1"/>
          </p:nvPr>
        </p:nvSpPr>
        <p:spPr>
          <a:xfrm>
            <a:off x="5526234" y="3853262"/>
            <a:ext cx="1728006" cy="2013838"/>
          </a:xfrm>
        </p:spPr>
        <p:txBody>
          <a:bodyPr/>
          <a:lstStyle/>
          <a:p>
            <a:pPr lvl="0"/>
            <a:r>
              <a:rPr lang="en-NZ" dirty="0"/>
              <a:t>R</a:t>
            </a:r>
            <a:r>
              <a:rPr lang="en-NZ" dirty="0" smtClean="0"/>
              <a:t>esponds </a:t>
            </a:r>
            <a:r>
              <a:rPr lang="en-NZ" dirty="0"/>
              <a:t>to the One Network Road Classification customer levels of service and performance measures framework</a:t>
            </a:r>
          </a:p>
          <a:p>
            <a:endParaRPr lang="en-NZ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4" name="TextBox 13"/>
          <p:cNvSpPr txBox="1"/>
          <p:nvPr/>
        </p:nvSpPr>
        <p:spPr>
          <a:xfrm>
            <a:off x="624115" y="1372612"/>
            <a:ext cx="79393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What consideration has been given to progressing Government priorities, regional priorities,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the One Network Road Classification (ONRC) outcomes and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measures? How do the strategic drivers align to the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Long Term Strategic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View?</a:t>
            </a:r>
          </a:p>
          <a:p>
            <a:endParaRPr lang="en-NZ" sz="2000" dirty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Briefly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describe the information that demonstrates how the business case:</a:t>
            </a:r>
          </a:p>
        </p:txBody>
      </p:sp>
    </p:spTree>
    <p:extLst>
      <p:ext uri="{BB962C8B-B14F-4D97-AF65-F5344CB8AC3E}">
        <p14:creationId xmlns:p14="http://schemas.microsoft.com/office/powerpoint/2010/main" val="236867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Q2</a:t>
            </a:r>
            <a:r>
              <a:rPr lang="en-NZ" dirty="0" smtClean="0"/>
              <a:t>: Strategic Direction</a:t>
            </a:r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lvl="0"/>
            <a:r>
              <a:rPr lang="en-NZ" dirty="0"/>
              <a:t>Long term trends that </a:t>
            </a:r>
            <a:r>
              <a:rPr lang="en-NZ" dirty="0">
                <a:solidFill>
                  <a:schemeClr val="accent1">
                    <a:lumMod val="50000"/>
                  </a:schemeClr>
                </a:solidFill>
              </a:rPr>
              <a:t>impact on the </a:t>
            </a:r>
            <a:r>
              <a:rPr lang="en-NZ" i="1" dirty="0" smtClean="0">
                <a:solidFill>
                  <a:schemeClr val="accent1">
                    <a:lumMod val="50000"/>
                  </a:schemeClr>
                </a:solidFill>
              </a:rPr>
              <a:t>network’s customer levels of service</a:t>
            </a:r>
            <a:endParaRPr lang="en-NZ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 lvl="0"/>
            <a:r>
              <a:rPr lang="en-NZ" dirty="0"/>
              <a:t>Acceptable levels of service </a:t>
            </a:r>
            <a:r>
              <a:rPr lang="en-NZ" dirty="0" smtClean="0"/>
              <a:t>gaps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pPr lvl="0"/>
            <a:r>
              <a:rPr lang="en-NZ" dirty="0"/>
              <a:t>Risks to the reliability and continuity of the network </a:t>
            </a:r>
            <a:endParaRPr lang="en-NZ" i="1" dirty="0">
              <a:solidFill>
                <a:srgbClr val="FF000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lvl="0"/>
            <a:r>
              <a:rPr lang="en-NZ" dirty="0"/>
              <a:t>Other priorities identified in the business case</a:t>
            </a:r>
          </a:p>
          <a:p>
            <a:endParaRPr lang="en-NZ" dirty="0"/>
          </a:p>
        </p:txBody>
      </p:sp>
      <p:sp>
        <p:nvSpPr>
          <p:cNvPr id="14" name="TextBox 13"/>
          <p:cNvSpPr txBox="1"/>
          <p:nvPr/>
        </p:nvSpPr>
        <p:spPr>
          <a:xfrm>
            <a:off x="342175" y="1549958"/>
            <a:ext cx="8453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What issues additional to the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national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(GPS) and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regional priorities need to be addressed in managing the network? </a:t>
            </a:r>
            <a:endParaRPr lang="en-NZ" sz="2000" dirty="0" smtClean="0">
              <a:solidFill>
                <a:srgbClr val="00456A"/>
              </a:solidFill>
              <a:latin typeface="Lucida Sans" pitchFamily="34" charset="0"/>
            </a:endParaRPr>
          </a:p>
          <a:p>
            <a:endParaRPr lang="en-NZ" sz="2000" dirty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Briefly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describe the information that identifies issues such as:</a:t>
            </a:r>
          </a:p>
        </p:txBody>
      </p:sp>
    </p:spTree>
    <p:extLst>
      <p:ext uri="{BB962C8B-B14F-4D97-AF65-F5344CB8AC3E}">
        <p14:creationId xmlns:p14="http://schemas.microsoft.com/office/powerpoint/2010/main" val="330310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3873" y="621792"/>
            <a:ext cx="8635327" cy="620268"/>
          </a:xfrm>
        </p:spPr>
        <p:txBody>
          <a:bodyPr/>
          <a:lstStyle/>
          <a:p>
            <a:r>
              <a:rPr lang="en-NZ" dirty="0" err="1" smtClean="0"/>
              <a:t>Q3</a:t>
            </a:r>
            <a:r>
              <a:rPr lang="en-NZ" dirty="0" smtClean="0"/>
              <a:t>: Problem identification- </a:t>
            </a:r>
            <a:r>
              <a:rPr lang="en-NZ" dirty="0"/>
              <a:t>Current </a:t>
            </a:r>
            <a:r>
              <a:rPr lang="en-NZ" dirty="0" smtClean="0"/>
              <a:t>state</a:t>
            </a:r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84719" y="3858769"/>
            <a:ext cx="2857023" cy="1641280"/>
          </a:xfrm>
        </p:spPr>
        <p:txBody>
          <a:bodyPr/>
          <a:lstStyle/>
          <a:p>
            <a:pPr lvl="0"/>
            <a:r>
              <a:rPr lang="en-NZ" dirty="0" smtClean="0"/>
              <a:t>What </a:t>
            </a:r>
            <a:r>
              <a:rPr lang="en-NZ" dirty="0"/>
              <a:t>would be the consequences of not </a:t>
            </a:r>
            <a:r>
              <a:rPr lang="en-NZ" dirty="0">
                <a:solidFill>
                  <a:schemeClr val="accent1">
                    <a:lumMod val="50000"/>
                  </a:schemeClr>
                </a:solidFill>
              </a:rPr>
              <a:t>addressing the 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problem(s) </a:t>
            </a:r>
            <a:r>
              <a:rPr lang="en-NZ" dirty="0">
                <a:solidFill>
                  <a:schemeClr val="accent1">
                    <a:lumMod val="50000"/>
                  </a:schemeClr>
                </a:solidFill>
              </a:rPr>
              <a:t>or 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opportunity and the urgency </a:t>
            </a:r>
            <a:r>
              <a:rPr lang="en-NZ" dirty="0" err="1" smtClean="0">
                <a:solidFill>
                  <a:schemeClr val="accent1">
                    <a:lumMod val="50000"/>
                  </a:schemeClr>
                </a:solidFill>
              </a:rPr>
              <a:t>eg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 0-3 </a:t>
            </a:r>
            <a:r>
              <a:rPr lang="en-NZ" dirty="0" err="1" smtClean="0">
                <a:solidFill>
                  <a:schemeClr val="accent1">
                    <a:lumMod val="50000"/>
                  </a:schemeClr>
                </a:solidFill>
              </a:rPr>
              <a:t>yrs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, 3 – 10 yrs. 10 </a:t>
            </a:r>
            <a:r>
              <a:rPr lang="en-NZ" dirty="0" err="1" smtClean="0">
                <a:solidFill>
                  <a:schemeClr val="accent1">
                    <a:lumMod val="50000"/>
                  </a:schemeClr>
                </a:solidFill>
              </a:rPr>
              <a:t>yrs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 +</a:t>
            </a:r>
            <a:endParaRPr lang="en-N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lvl="0"/>
            <a:r>
              <a:rPr lang="en-NZ" dirty="0" smtClean="0"/>
              <a:t>A clear </a:t>
            </a:r>
            <a:r>
              <a:rPr lang="en-NZ" dirty="0"/>
              <a:t>statement of the current state problem or problems, or opportunities being addressed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318" y="1456176"/>
            <a:ext cx="82067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For the issues identified above, does the business case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documentation provide evidence to indicate the scale of the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problem, or opportunity, and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give some indication of the relative importance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and urgency </a:t>
            </a:r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of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the issues? </a:t>
            </a:r>
            <a:endParaRPr lang="en-NZ" sz="2000" dirty="0" smtClean="0">
              <a:solidFill>
                <a:srgbClr val="00456A"/>
              </a:solidFill>
              <a:latin typeface="Lucida Sans" pitchFamily="34" charset="0"/>
            </a:endParaRPr>
          </a:p>
          <a:p>
            <a:endParaRPr lang="en-NZ" sz="2000" dirty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Briefly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describe the information that provides</a:t>
            </a:r>
            <a:r>
              <a:rPr lang="en-NZ" sz="1600" dirty="0">
                <a:solidFill>
                  <a:srgbClr val="00456A"/>
                </a:solidFill>
                <a:latin typeface="Lucida Sans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6651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4336" y="626796"/>
            <a:ext cx="8635327" cy="1123188"/>
          </a:xfrm>
        </p:spPr>
        <p:txBody>
          <a:bodyPr/>
          <a:lstStyle/>
          <a:p>
            <a:pPr marL="895350" indent="-895350"/>
            <a:r>
              <a:rPr lang="en-NZ" dirty="0" err="1" smtClean="0"/>
              <a:t>Q4</a:t>
            </a:r>
            <a:r>
              <a:rPr lang="en-NZ" dirty="0" smtClean="0"/>
              <a:t>:  Objectives </a:t>
            </a:r>
            <a:r>
              <a:rPr lang="en-NZ" dirty="0"/>
              <a:t>(benefits (outcomes)/ performance measures): identified &amp; reasonable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en-NZ" dirty="0" smtClean="0"/>
              <a:t>The </a:t>
            </a:r>
            <a:r>
              <a:rPr lang="en-NZ" dirty="0"/>
              <a:t>future </a:t>
            </a:r>
            <a:r>
              <a:rPr lang="en-NZ" b="1" dirty="0"/>
              <a:t>benefits </a:t>
            </a:r>
            <a:r>
              <a:rPr lang="en-NZ" dirty="0"/>
              <a:t>(outcomes) and how well they will </a:t>
            </a:r>
            <a:r>
              <a:rPr lang="en-NZ" b="1" dirty="0"/>
              <a:t>address the problem</a:t>
            </a:r>
            <a:r>
              <a:rPr lang="en-NZ" dirty="0"/>
              <a:t>/s identified</a:t>
            </a:r>
          </a:p>
          <a:p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NZ" dirty="0" smtClean="0"/>
              <a:t>The </a:t>
            </a:r>
            <a:r>
              <a:rPr lang="en-NZ" b="1" dirty="0" smtClean="0"/>
              <a:t>performance measures for benefits</a:t>
            </a:r>
            <a:r>
              <a:rPr lang="en-NZ" dirty="0" smtClean="0"/>
              <a:t>, </a:t>
            </a:r>
            <a:r>
              <a:rPr lang="en-NZ" dirty="0"/>
              <a:t>and whether they will provide adequate evidence that the benefits have been achieved.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lvl="0"/>
            <a:r>
              <a:rPr lang="en-NZ" dirty="0" smtClean="0"/>
              <a:t>How </a:t>
            </a:r>
            <a:r>
              <a:rPr lang="en-NZ" dirty="0"/>
              <a:t>well the programme responds to the </a:t>
            </a:r>
            <a:r>
              <a:rPr lang="en-NZ" b="1" dirty="0"/>
              <a:t>ONRC</a:t>
            </a:r>
            <a:r>
              <a:rPr lang="en-NZ" dirty="0"/>
              <a:t> framework and </a:t>
            </a:r>
            <a:r>
              <a:rPr lang="en-NZ" b="1" dirty="0"/>
              <a:t>customer levels of service </a:t>
            </a:r>
            <a:r>
              <a:rPr lang="en-NZ" dirty="0"/>
              <a:t>(current and future state)</a:t>
            </a:r>
          </a:p>
          <a:p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773488" y="1968348"/>
            <a:ext cx="7701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What benefits and performance measures, at a network level related to the maintenance programme, have been identified and are they reasonable? Briefly describe information provided on:</a:t>
            </a:r>
          </a:p>
        </p:txBody>
      </p:sp>
    </p:spTree>
    <p:extLst>
      <p:ext uri="{BB962C8B-B14F-4D97-AF65-F5344CB8AC3E}">
        <p14:creationId xmlns:p14="http://schemas.microsoft.com/office/powerpoint/2010/main" val="16958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3873" y="512610"/>
            <a:ext cx="8635327" cy="630936"/>
          </a:xfrm>
        </p:spPr>
        <p:txBody>
          <a:bodyPr/>
          <a:lstStyle/>
          <a:p>
            <a:r>
              <a:rPr lang="en-NZ" dirty="0" err="1" smtClean="0"/>
              <a:t>Q5</a:t>
            </a:r>
            <a:r>
              <a:rPr lang="en-NZ" dirty="0" smtClean="0"/>
              <a:t>:	Core </a:t>
            </a:r>
            <a:r>
              <a:rPr lang="en-NZ" dirty="0"/>
              <a:t>programme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020992" y="3858768"/>
            <a:ext cx="3345084" cy="2013838"/>
          </a:xfrm>
        </p:spPr>
        <p:txBody>
          <a:bodyPr/>
          <a:lstStyle/>
          <a:p>
            <a:pPr lvl="0"/>
            <a:r>
              <a:rPr lang="en-NZ" dirty="0"/>
              <a:t>W</a:t>
            </a:r>
            <a:r>
              <a:rPr lang="en-NZ" dirty="0" smtClean="0"/>
              <a:t>hat </a:t>
            </a:r>
            <a:r>
              <a:rPr lang="en-NZ" dirty="0"/>
              <a:t>consideration was given to </a:t>
            </a:r>
            <a:r>
              <a:rPr lang="en-NZ" b="1" dirty="0"/>
              <a:t>addressing the problems/opportunities </a:t>
            </a:r>
            <a:r>
              <a:rPr lang="en-NZ" dirty="0"/>
              <a:t>through maintenance and/or additional improvement activities (funded through the relevant  Improvements Activity Classes) and/or enhanced delivery arrangements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 lvl="0"/>
            <a:r>
              <a:rPr lang="en-NZ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NZ" b="1" dirty="0" smtClean="0">
                <a:solidFill>
                  <a:schemeClr val="accent1">
                    <a:lumMod val="50000"/>
                  </a:schemeClr>
                </a:solidFill>
              </a:rPr>
              <a:t>ost and level of service performance benchmarking </a:t>
            </a:r>
            <a:r>
              <a:rPr lang="en-NZ" dirty="0"/>
              <a:t>compared to national, regional and local peers</a:t>
            </a:r>
          </a:p>
          <a:p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670564" y="3869663"/>
            <a:ext cx="2454601" cy="2197762"/>
          </a:xfrm>
        </p:spPr>
        <p:txBody>
          <a:bodyPr/>
          <a:lstStyle/>
          <a:p>
            <a:pPr lvl="0"/>
            <a:r>
              <a:rPr lang="en-NZ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he </a:t>
            </a:r>
            <a:r>
              <a:rPr lang="en-NZ" b="1" dirty="0">
                <a:solidFill>
                  <a:schemeClr val="accent1">
                    <a:lumMod val="50000"/>
                  </a:schemeClr>
                </a:solidFill>
              </a:rPr>
              <a:t>programme </a:t>
            </a:r>
            <a:r>
              <a:rPr lang="en-NZ" b="1" dirty="0" smtClean="0">
                <a:solidFill>
                  <a:schemeClr val="accent1">
                    <a:lumMod val="50000"/>
                  </a:schemeClr>
                </a:solidFill>
              </a:rPr>
              <a:t>has been optimised effectively 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for scope, quantity, timing and deliverables</a:t>
            </a:r>
            <a:endParaRPr lang="en-N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685" y="1266484"/>
            <a:ext cx="802946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chemeClr val="accent1">
                    <a:lumMod val="50000"/>
                  </a:schemeClr>
                </a:solidFill>
              </a:rPr>
              <a:t>For the programme as a whole and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</a:rPr>
              <a:t>for each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</a:rPr>
              <a:t>of the work category bids, is there sufficient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</a:rPr>
              <a:t>evidence to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</a:rPr>
              <a:t>show the programme has been optimised for both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</a:rPr>
              <a:t>the mix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</a:rPr>
              <a:t>and timing of interventions, and is there an appropriate</a:t>
            </a:r>
          </a:p>
          <a:p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</a:rPr>
              <a:t>procurement 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</a:rPr>
              <a:t>approach to deliver value for money in </a:t>
            </a:r>
            <a:r>
              <a:rPr lang="en-NZ" sz="2000" dirty="0" smtClean="0">
                <a:solidFill>
                  <a:schemeClr val="accent1">
                    <a:lumMod val="50000"/>
                  </a:schemeClr>
                </a:solidFill>
              </a:rPr>
              <a:t>the short</a:t>
            </a:r>
            <a:r>
              <a:rPr lang="en-NZ" sz="2000" dirty="0">
                <a:solidFill>
                  <a:schemeClr val="accent1">
                    <a:lumMod val="50000"/>
                  </a:schemeClr>
                </a:solidFill>
              </a:rPr>
              <a:t>, medium and long term?</a:t>
            </a:r>
            <a:endParaRPr lang="en-NZ" sz="2000" dirty="0" smtClean="0">
              <a:solidFill>
                <a:schemeClr val="accent1">
                  <a:lumMod val="50000"/>
                </a:schemeClr>
              </a:solidFill>
              <a:latin typeface="Lucida Sans" pitchFamily="34" charset="0"/>
              <a:cs typeface="Lucida Sans" panose="020B0602040502020204" pitchFamily="34" charset="0"/>
            </a:endParaRPr>
          </a:p>
          <a:p>
            <a:endParaRPr lang="en-NZ" dirty="0" smtClean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dirty="0" smtClean="0">
                <a:solidFill>
                  <a:srgbClr val="00456A"/>
                </a:solidFill>
                <a:latin typeface="Lucida Sans" pitchFamily="34" charset="0"/>
              </a:rPr>
              <a:t>The </a:t>
            </a:r>
            <a:r>
              <a:rPr lang="en-NZ" dirty="0">
                <a:solidFill>
                  <a:srgbClr val="00456A"/>
                </a:solidFill>
                <a:latin typeface="Lucida Sans" pitchFamily="34" charset="0"/>
              </a:rPr>
              <a:t>business case and supporting information must </a:t>
            </a:r>
            <a:r>
              <a:rPr lang="en-NZ" dirty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demonstrate 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and  you need to be satisfied that:</a:t>
            </a:r>
            <a:endParaRPr lang="en-NZ" dirty="0">
              <a:solidFill>
                <a:schemeClr val="accent1">
                  <a:lumMod val="50000"/>
                </a:schemeClr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19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Q6</a:t>
            </a:r>
            <a:r>
              <a:rPr lang="en-NZ" dirty="0" smtClean="0"/>
              <a:t>: Enhanced </a:t>
            </a:r>
            <a:r>
              <a:rPr lang="en-NZ" dirty="0"/>
              <a:t>programme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84720" y="3858768"/>
            <a:ext cx="2465560" cy="2013838"/>
          </a:xfrm>
        </p:spPr>
        <p:txBody>
          <a:bodyPr/>
          <a:lstStyle/>
          <a:p>
            <a:pPr marL="0" lvl="1" indent="0">
              <a:spcBef>
                <a:spcPts val="1000"/>
              </a:spcBef>
              <a:buClrTx/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AO has the </a:t>
            </a:r>
            <a:r>
              <a:rPr lang="en-GB" b="1" dirty="0" smtClean="0"/>
              <a:t>capability </a:t>
            </a:r>
            <a:r>
              <a:rPr lang="en-GB" b="1" dirty="0"/>
              <a:t>to deliver</a:t>
            </a:r>
            <a:r>
              <a:rPr lang="en-GB" dirty="0"/>
              <a:t> the proposed enhanced programme in the most cost effective way</a:t>
            </a:r>
            <a:endParaRPr lang="en-NZ" dirty="0"/>
          </a:p>
          <a:p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 marL="0" lvl="1" indent="0">
              <a:spcBef>
                <a:spcPts val="1000"/>
              </a:spcBef>
              <a:buClrTx/>
              <a:buNone/>
            </a:pPr>
            <a:r>
              <a:rPr lang="en-GB" dirty="0"/>
              <a:t>The </a:t>
            </a:r>
            <a:r>
              <a:rPr lang="en-GB" b="1" dirty="0"/>
              <a:t>consequences of not investing </a:t>
            </a:r>
            <a:r>
              <a:rPr lang="en-GB" dirty="0"/>
              <a:t>in the enhanced programme</a:t>
            </a:r>
            <a:endParaRPr lang="en-NZ" dirty="0"/>
          </a:p>
          <a:p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335280" y="3869663"/>
            <a:ext cx="3108960" cy="2013838"/>
          </a:xfrm>
        </p:spPr>
        <p:txBody>
          <a:bodyPr/>
          <a:lstStyle/>
          <a:p>
            <a:pPr marL="0" lvl="1" indent="0">
              <a:buNone/>
            </a:pPr>
            <a:r>
              <a:rPr lang="en-GB" sz="1600" dirty="0" smtClean="0"/>
              <a:t>That </a:t>
            </a:r>
            <a:r>
              <a:rPr lang="en-GB" sz="1600" dirty="0"/>
              <a:t>the additional works and investment proposed are the best means to address the customer levels of service opportunities sought under the Investment Assessment Framework (IAF) </a:t>
            </a:r>
            <a:r>
              <a:rPr lang="en-GB" sz="1600" b="1" dirty="0"/>
              <a:t>High Results alignment</a:t>
            </a:r>
            <a:r>
              <a:rPr lang="en-GB" sz="1600" dirty="0"/>
              <a:t> rating for maintenance</a:t>
            </a:r>
            <a:endParaRPr lang="en-NZ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90525" y="1530909"/>
            <a:ext cx="7972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rgbClr val="00456A"/>
                </a:solidFill>
                <a:latin typeface="Lucida Sans" pitchFamily="34" charset="0"/>
              </a:rPr>
              <a:t>Where funding is sought above the Core Programme level, the investment partner will need to demonstrate the rationale and evidence of the value proposition for the enhanced funding request. </a:t>
            </a:r>
            <a:endParaRPr lang="en-NZ" dirty="0" smtClean="0">
              <a:solidFill>
                <a:srgbClr val="00456A"/>
              </a:solidFill>
              <a:latin typeface="Lucida Sans" pitchFamily="34" charset="0"/>
            </a:endParaRPr>
          </a:p>
          <a:p>
            <a:endParaRPr lang="en-NZ" dirty="0" smtClean="0">
              <a:solidFill>
                <a:schemeClr val="accent1">
                  <a:lumMod val="50000"/>
                </a:schemeClr>
              </a:solidFill>
              <a:latin typeface="Lucida Sans" pitchFamily="34" charset="0"/>
            </a:endParaRPr>
          </a:p>
          <a:p>
            <a:r>
              <a:rPr lang="en-NZ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The </a:t>
            </a:r>
            <a:r>
              <a:rPr lang="en-NZ" dirty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business case and supporting information must </a:t>
            </a:r>
            <a:r>
              <a:rPr lang="en-NZ" dirty="0" smtClean="0">
                <a:solidFill>
                  <a:schemeClr val="accent1">
                    <a:lumMod val="50000"/>
                  </a:schemeClr>
                </a:solidFill>
                <a:latin typeface="Lucida Sans" pitchFamily="34" charset="0"/>
              </a:rPr>
              <a:t>demonstrate and you must verify:</a:t>
            </a:r>
            <a:endParaRPr lang="en-NZ" dirty="0">
              <a:solidFill>
                <a:schemeClr val="accent1">
                  <a:lumMod val="50000"/>
                </a:schemeClr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Q7</a:t>
            </a:r>
            <a:r>
              <a:rPr lang="en-NZ" dirty="0" smtClean="0"/>
              <a:t>: Alignment </a:t>
            </a:r>
            <a:r>
              <a:rPr lang="en-NZ" dirty="0"/>
              <a:t>of programme expenditure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84720" y="3858768"/>
            <a:ext cx="2130280" cy="2013838"/>
          </a:xfrm>
        </p:spPr>
        <p:txBody>
          <a:bodyPr/>
          <a:lstStyle/>
          <a:p>
            <a:pPr lvl="0"/>
            <a:r>
              <a:rPr lang="en-NZ" dirty="0"/>
              <a:t>A</a:t>
            </a:r>
            <a:r>
              <a:rPr lang="en-NZ" dirty="0" smtClean="0"/>
              <a:t>ny </a:t>
            </a:r>
            <a:r>
              <a:rPr lang="en-NZ" dirty="0"/>
              <a:t>gaps are identified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6369240" y="3858768"/>
            <a:ext cx="2119439" cy="2013838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670564" y="3869663"/>
            <a:ext cx="2621276" cy="2013838"/>
          </a:xfrm>
        </p:spPr>
        <p:txBody>
          <a:bodyPr/>
          <a:lstStyle/>
          <a:p>
            <a:pPr lvl="0"/>
            <a:r>
              <a:rPr lang="en-NZ" dirty="0"/>
              <a:t>A</a:t>
            </a:r>
            <a:r>
              <a:rPr lang="en-NZ" dirty="0" smtClean="0"/>
              <a:t>n </a:t>
            </a:r>
            <a:r>
              <a:rPr lang="en-NZ" dirty="0"/>
              <a:t>alignment between the planning documentation and the TIO funding application  for the total core programme (including any service improvement(s))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7261" y="1749984"/>
            <a:ext cx="7715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How well are planning documents aligned to the core programme (and any associated funding applications) in TIO?  </a:t>
            </a:r>
            <a:endParaRPr lang="en-NZ" sz="2000" dirty="0" smtClean="0">
              <a:solidFill>
                <a:srgbClr val="00456A"/>
              </a:solidFill>
              <a:latin typeface="Lucida Sans" pitchFamily="34" charset="0"/>
            </a:endParaRPr>
          </a:p>
          <a:p>
            <a:endParaRPr lang="en-NZ" sz="2000" dirty="0">
              <a:solidFill>
                <a:srgbClr val="00456A"/>
              </a:solidFill>
              <a:latin typeface="Lucida Sans" pitchFamily="34" charset="0"/>
            </a:endParaRPr>
          </a:p>
          <a:p>
            <a:r>
              <a:rPr lang="en-NZ" sz="2000" dirty="0" smtClean="0">
                <a:solidFill>
                  <a:srgbClr val="00456A"/>
                </a:solidFill>
                <a:latin typeface="Lucida Sans" pitchFamily="34" charset="0"/>
              </a:rPr>
              <a:t>Review </a:t>
            </a:r>
            <a:r>
              <a:rPr lang="en-NZ" sz="2000" dirty="0">
                <a:solidFill>
                  <a:srgbClr val="00456A"/>
                </a:solidFill>
                <a:latin typeface="Lucida Sans" pitchFamily="34" charset="0"/>
              </a:rPr>
              <a:t>documentation/references provided and provide assurance that there is:</a:t>
            </a:r>
          </a:p>
        </p:txBody>
      </p:sp>
    </p:spTree>
    <p:extLst>
      <p:ext uri="{BB962C8B-B14F-4D97-AF65-F5344CB8AC3E}">
        <p14:creationId xmlns:p14="http://schemas.microsoft.com/office/powerpoint/2010/main" val="128753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ZTA External PowerPoint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ZTA External PowerPoint Template.potx" id="{BDE9F58E-9B74-42B2-BDF1-1D00766E7B41}" vid="{13139653-9905-4BA2-83CD-DAEE8FC859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NZTA External PowerPoint Template</Template>
  <TotalTime>1129</TotalTime>
  <Words>1021</Words>
  <Application>Microsoft Office PowerPoint</Application>
  <PresentationFormat>On-screen Show (4:3)</PresentationFormat>
  <Paragraphs>79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NZTA External PowerPoint Template</vt:lpstr>
      <vt:lpstr>Maintenance BC  - NZTA assessment in TIO</vt:lpstr>
      <vt:lpstr>Maintenance BC assessment</vt:lpstr>
      <vt:lpstr>Q1: Strategic Alignment</vt:lpstr>
      <vt:lpstr>Q2: Strategic Direction</vt:lpstr>
      <vt:lpstr>Q3: Problem identification- Current state</vt:lpstr>
      <vt:lpstr>Q4:  Objectives (benefits (outcomes)/ performance measures): identified &amp; reasonable</vt:lpstr>
      <vt:lpstr>Q5: Core programme</vt:lpstr>
      <vt:lpstr>Q6: Enhanced programme </vt:lpstr>
      <vt:lpstr>Q7: Alignment of programme expenditure </vt:lpstr>
      <vt:lpstr>Q8: Smart, fit for purpose procurement of services</vt:lpstr>
      <vt:lpstr>Smart, fit for purpose procurement of services</vt:lpstr>
      <vt:lpstr>Q10: Integration / planning</vt:lpstr>
      <vt:lpstr>Q10: Performance management</vt:lpstr>
      <vt:lpstr>Q11: Confidence in delivery/risk management</vt:lpstr>
    </vt:vector>
  </TitlesOfParts>
  <Company>NZ Transport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Fendall</dc:creator>
  <dc:description>Designed by NZTA developed by Allfields</dc:description>
  <cp:lastModifiedBy>Mark Yaxley</cp:lastModifiedBy>
  <cp:revision>52</cp:revision>
  <cp:lastPrinted>2017-05-18T03:59:57Z</cp:lastPrinted>
  <dcterms:created xsi:type="dcterms:W3CDTF">2017-05-17T22:56:23Z</dcterms:created>
  <dcterms:modified xsi:type="dcterms:W3CDTF">2017-06-14T02:05:10Z</dcterms:modified>
</cp:coreProperties>
</file>